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58" r:id="rId2"/>
  </p:sldMasterIdLst>
  <p:notesMasterIdLst>
    <p:notesMasterId r:id="rId35"/>
  </p:notesMasterIdLst>
  <p:sldIdLst>
    <p:sldId id="256" r:id="rId3"/>
    <p:sldId id="261" r:id="rId4"/>
    <p:sldId id="335" r:id="rId5"/>
    <p:sldId id="336" r:id="rId6"/>
    <p:sldId id="337" r:id="rId7"/>
    <p:sldId id="338" r:id="rId8"/>
    <p:sldId id="344" r:id="rId9"/>
    <p:sldId id="307" r:id="rId10"/>
    <p:sldId id="265" r:id="rId11"/>
    <p:sldId id="339" r:id="rId12"/>
    <p:sldId id="340" r:id="rId13"/>
    <p:sldId id="341" r:id="rId14"/>
    <p:sldId id="343" r:id="rId15"/>
    <p:sldId id="319" r:id="rId16"/>
    <p:sldId id="320" r:id="rId17"/>
    <p:sldId id="324" r:id="rId18"/>
    <p:sldId id="321" r:id="rId19"/>
    <p:sldId id="322" r:id="rId20"/>
    <p:sldId id="323" r:id="rId21"/>
    <p:sldId id="329" r:id="rId22"/>
    <p:sldId id="301" r:id="rId23"/>
    <p:sldId id="334" r:id="rId24"/>
    <p:sldId id="302" r:id="rId25"/>
    <p:sldId id="304" r:id="rId26"/>
    <p:sldId id="272" r:id="rId27"/>
    <p:sldId id="305" r:id="rId28"/>
    <p:sldId id="309" r:id="rId29"/>
    <p:sldId id="333" r:id="rId30"/>
    <p:sldId id="342" r:id="rId31"/>
    <p:sldId id="330" r:id="rId32"/>
    <p:sldId id="332" r:id="rId33"/>
    <p:sldId id="331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86A"/>
    <a:srgbClr val="000099"/>
    <a:srgbClr val="E502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0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70A91-BFD2-4833-932D-E03360FB08D9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BABD60F5-460E-403E-ABA2-0FDB9FD1B1D9}">
      <dgm:prSet phldrT="[Текст]"/>
      <dgm:spPr/>
      <dgm:t>
        <a:bodyPr/>
        <a:lstStyle/>
        <a:p>
          <a:r>
            <a:rPr lang="ru-RU" b="1" dirty="0" smtClean="0"/>
            <a:t>Выгодно</a:t>
          </a:r>
          <a:endParaRPr lang="ru-RU" b="1" dirty="0"/>
        </a:p>
      </dgm:t>
    </dgm:pt>
    <dgm:pt modelId="{57D368F4-F3DD-4F16-88B1-3B5472B62D8C}" type="parTrans" cxnId="{3DC8D6D0-E129-4D79-A2C2-1F188C510207}">
      <dgm:prSet/>
      <dgm:spPr/>
      <dgm:t>
        <a:bodyPr/>
        <a:lstStyle/>
        <a:p>
          <a:endParaRPr lang="ru-RU"/>
        </a:p>
      </dgm:t>
    </dgm:pt>
    <dgm:pt modelId="{C0807506-1C46-44F0-9A74-C107A859AA68}" type="sibTrans" cxnId="{3DC8D6D0-E129-4D79-A2C2-1F188C510207}">
      <dgm:prSet/>
      <dgm:spPr/>
      <dgm:t>
        <a:bodyPr/>
        <a:lstStyle/>
        <a:p>
          <a:endParaRPr lang="ru-RU"/>
        </a:p>
      </dgm:t>
    </dgm:pt>
    <dgm:pt modelId="{BC100958-9785-4F46-B563-406F0A997C05}">
      <dgm:prSet phldrT="[Текст]"/>
      <dgm:spPr/>
      <dgm:t>
        <a:bodyPr/>
        <a:lstStyle/>
        <a:p>
          <a:r>
            <a:rPr lang="ru-RU" b="1" dirty="0" smtClean="0"/>
            <a:t>Эффективно</a:t>
          </a:r>
          <a:endParaRPr lang="ru-RU" b="1" dirty="0"/>
        </a:p>
      </dgm:t>
    </dgm:pt>
    <dgm:pt modelId="{514E536A-E8CA-4CAF-A40F-22C21BEEF36C}" type="parTrans" cxnId="{15AAE6AF-0099-4CC5-B74A-679FD4D2A2BF}">
      <dgm:prSet/>
      <dgm:spPr/>
      <dgm:t>
        <a:bodyPr/>
        <a:lstStyle/>
        <a:p>
          <a:endParaRPr lang="ru-RU"/>
        </a:p>
      </dgm:t>
    </dgm:pt>
    <dgm:pt modelId="{BBC0E332-5471-499B-A6D3-8E621EF57A3E}" type="sibTrans" cxnId="{15AAE6AF-0099-4CC5-B74A-679FD4D2A2BF}">
      <dgm:prSet/>
      <dgm:spPr/>
      <dgm:t>
        <a:bodyPr/>
        <a:lstStyle/>
        <a:p>
          <a:endParaRPr lang="ru-RU"/>
        </a:p>
      </dgm:t>
    </dgm:pt>
    <dgm:pt modelId="{016D6AE9-9788-4BBC-8EF0-C12304757870}">
      <dgm:prSet phldrT="[Текст]"/>
      <dgm:spPr/>
      <dgm:t>
        <a:bodyPr/>
        <a:lstStyle/>
        <a:p>
          <a:r>
            <a:rPr lang="ru-RU" b="1" dirty="0" smtClean="0"/>
            <a:t>Качественно</a:t>
          </a:r>
          <a:endParaRPr lang="ru-RU" b="1" dirty="0"/>
        </a:p>
      </dgm:t>
    </dgm:pt>
    <dgm:pt modelId="{3AA0DA67-83AB-45AE-8B1E-7841EC43DA4F}" type="parTrans" cxnId="{FE0092AE-6310-45A5-9647-7DA9496112C3}">
      <dgm:prSet/>
      <dgm:spPr/>
      <dgm:t>
        <a:bodyPr/>
        <a:lstStyle/>
        <a:p>
          <a:endParaRPr lang="ru-RU"/>
        </a:p>
      </dgm:t>
    </dgm:pt>
    <dgm:pt modelId="{CB9E3834-2302-4CC5-889B-A556B031A90D}" type="sibTrans" cxnId="{FE0092AE-6310-45A5-9647-7DA9496112C3}">
      <dgm:prSet/>
      <dgm:spPr/>
      <dgm:t>
        <a:bodyPr/>
        <a:lstStyle/>
        <a:p>
          <a:endParaRPr lang="ru-RU"/>
        </a:p>
      </dgm:t>
    </dgm:pt>
    <dgm:pt modelId="{D4C9EB5E-E209-4171-892E-0FA1DECC7F19}" type="pres">
      <dgm:prSet presAssocID="{5A170A91-BFD2-4833-932D-E03360FB08D9}" presName="compositeShape" presStyleCnt="0">
        <dgm:presLayoutVars>
          <dgm:chMax val="7"/>
          <dgm:dir/>
          <dgm:resizeHandles val="exact"/>
        </dgm:presLayoutVars>
      </dgm:prSet>
      <dgm:spPr/>
    </dgm:pt>
    <dgm:pt modelId="{2CAE1854-A772-4325-8BDF-01FA36355966}" type="pres">
      <dgm:prSet presAssocID="{5A170A91-BFD2-4833-932D-E03360FB08D9}" presName="wedge1" presStyleLbl="node1" presStyleIdx="0" presStyleCnt="3" custScaleX="104939" custScaleY="104376"/>
      <dgm:spPr/>
      <dgm:t>
        <a:bodyPr/>
        <a:lstStyle/>
        <a:p>
          <a:endParaRPr lang="ru-RU"/>
        </a:p>
      </dgm:t>
    </dgm:pt>
    <dgm:pt modelId="{184616E4-8D72-4BB5-AD2A-230D76304F97}" type="pres">
      <dgm:prSet presAssocID="{5A170A91-BFD2-4833-932D-E03360FB08D9}" presName="dummy1a" presStyleCnt="0"/>
      <dgm:spPr/>
    </dgm:pt>
    <dgm:pt modelId="{E95BFFCB-D92C-4FD9-94B5-AA4D77CA349A}" type="pres">
      <dgm:prSet presAssocID="{5A170A91-BFD2-4833-932D-E03360FB08D9}" presName="dummy1b" presStyleCnt="0"/>
      <dgm:spPr/>
    </dgm:pt>
    <dgm:pt modelId="{C71AC893-11DD-4541-9888-0B7F2423140E}" type="pres">
      <dgm:prSet presAssocID="{5A170A91-BFD2-4833-932D-E03360FB08D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340F9-2F5F-417D-A076-6ED6D9D67B8B}" type="pres">
      <dgm:prSet presAssocID="{5A170A91-BFD2-4833-932D-E03360FB08D9}" presName="wedge2" presStyleLbl="node1" presStyleIdx="1" presStyleCnt="3"/>
      <dgm:spPr/>
      <dgm:t>
        <a:bodyPr/>
        <a:lstStyle/>
        <a:p>
          <a:endParaRPr lang="ru-RU"/>
        </a:p>
      </dgm:t>
    </dgm:pt>
    <dgm:pt modelId="{2B8203F7-2A19-48AA-8726-AA9570F74FF6}" type="pres">
      <dgm:prSet presAssocID="{5A170A91-BFD2-4833-932D-E03360FB08D9}" presName="dummy2a" presStyleCnt="0"/>
      <dgm:spPr/>
    </dgm:pt>
    <dgm:pt modelId="{A1335B5E-9338-493C-8739-8FBA4FE7A796}" type="pres">
      <dgm:prSet presAssocID="{5A170A91-BFD2-4833-932D-E03360FB08D9}" presName="dummy2b" presStyleCnt="0"/>
      <dgm:spPr/>
    </dgm:pt>
    <dgm:pt modelId="{894F8201-F38E-4CE6-9C9A-6C4517293108}" type="pres">
      <dgm:prSet presAssocID="{5A170A91-BFD2-4833-932D-E03360FB08D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EF003-949D-4BCA-955F-03071C4DDA51}" type="pres">
      <dgm:prSet presAssocID="{5A170A91-BFD2-4833-932D-E03360FB08D9}" presName="wedge3" presStyleLbl="node1" presStyleIdx="2" presStyleCnt="3"/>
      <dgm:spPr/>
      <dgm:t>
        <a:bodyPr/>
        <a:lstStyle/>
        <a:p>
          <a:endParaRPr lang="ru-RU"/>
        </a:p>
      </dgm:t>
    </dgm:pt>
    <dgm:pt modelId="{9802F912-380C-488F-9664-8FC0A87A8D40}" type="pres">
      <dgm:prSet presAssocID="{5A170A91-BFD2-4833-932D-E03360FB08D9}" presName="dummy3a" presStyleCnt="0"/>
      <dgm:spPr/>
    </dgm:pt>
    <dgm:pt modelId="{D3CBE0E4-ECAC-4ED2-B82F-9F1F721C237A}" type="pres">
      <dgm:prSet presAssocID="{5A170A91-BFD2-4833-932D-E03360FB08D9}" presName="dummy3b" presStyleCnt="0"/>
      <dgm:spPr/>
    </dgm:pt>
    <dgm:pt modelId="{B753B52F-6F27-41F5-8491-2569BC3F08C4}" type="pres">
      <dgm:prSet presAssocID="{5A170A91-BFD2-4833-932D-E03360FB08D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165B9-F3EA-42CF-8E7A-41CE8EF94FD3}" type="pres">
      <dgm:prSet presAssocID="{C0807506-1C46-44F0-9A74-C107A859AA68}" presName="arrowWedge1" presStyleLbl="fgSibTrans2D1" presStyleIdx="0" presStyleCnt="3"/>
      <dgm:spPr/>
    </dgm:pt>
    <dgm:pt modelId="{7163E1A2-BA26-4958-80B8-B57D7815AAB4}" type="pres">
      <dgm:prSet presAssocID="{BBC0E332-5471-499B-A6D3-8E621EF57A3E}" presName="arrowWedge2" presStyleLbl="fgSibTrans2D1" presStyleIdx="1" presStyleCnt="3"/>
      <dgm:spPr/>
    </dgm:pt>
    <dgm:pt modelId="{761C0C0E-E812-4D64-88C3-AD3CE860E1B8}" type="pres">
      <dgm:prSet presAssocID="{CB9E3834-2302-4CC5-889B-A556B031A90D}" presName="arrowWedge3" presStyleLbl="fgSibTrans2D1" presStyleIdx="2" presStyleCnt="3"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</dgm:pt>
  </dgm:ptLst>
  <dgm:cxnLst>
    <dgm:cxn modelId="{FE0092AE-6310-45A5-9647-7DA9496112C3}" srcId="{5A170A91-BFD2-4833-932D-E03360FB08D9}" destId="{016D6AE9-9788-4BBC-8EF0-C12304757870}" srcOrd="2" destOrd="0" parTransId="{3AA0DA67-83AB-45AE-8B1E-7841EC43DA4F}" sibTransId="{CB9E3834-2302-4CC5-889B-A556B031A90D}"/>
    <dgm:cxn modelId="{F49BEF85-F8A7-4F0A-BED0-3DF6CB48089F}" type="presOf" srcId="{BABD60F5-460E-403E-ABA2-0FDB9FD1B1D9}" destId="{2CAE1854-A772-4325-8BDF-01FA36355966}" srcOrd="0" destOrd="0" presId="urn:microsoft.com/office/officeart/2005/8/layout/cycle8"/>
    <dgm:cxn modelId="{F90A20D5-EC6F-4B57-B61B-5B69B988C6A2}" type="presOf" srcId="{5A170A91-BFD2-4833-932D-E03360FB08D9}" destId="{D4C9EB5E-E209-4171-892E-0FA1DECC7F19}" srcOrd="0" destOrd="0" presId="urn:microsoft.com/office/officeart/2005/8/layout/cycle8"/>
    <dgm:cxn modelId="{3DC8D6D0-E129-4D79-A2C2-1F188C510207}" srcId="{5A170A91-BFD2-4833-932D-E03360FB08D9}" destId="{BABD60F5-460E-403E-ABA2-0FDB9FD1B1D9}" srcOrd="0" destOrd="0" parTransId="{57D368F4-F3DD-4F16-88B1-3B5472B62D8C}" sibTransId="{C0807506-1C46-44F0-9A74-C107A859AA68}"/>
    <dgm:cxn modelId="{15AAE6AF-0099-4CC5-B74A-679FD4D2A2BF}" srcId="{5A170A91-BFD2-4833-932D-E03360FB08D9}" destId="{BC100958-9785-4F46-B563-406F0A997C05}" srcOrd="1" destOrd="0" parTransId="{514E536A-E8CA-4CAF-A40F-22C21BEEF36C}" sibTransId="{BBC0E332-5471-499B-A6D3-8E621EF57A3E}"/>
    <dgm:cxn modelId="{46FE605D-09E3-47B2-AD6F-21167D4B1EC8}" type="presOf" srcId="{BC100958-9785-4F46-B563-406F0A997C05}" destId="{894F8201-F38E-4CE6-9C9A-6C4517293108}" srcOrd="1" destOrd="0" presId="urn:microsoft.com/office/officeart/2005/8/layout/cycle8"/>
    <dgm:cxn modelId="{D81D71AF-6644-4DCF-9BAF-4778B70FEA09}" type="presOf" srcId="{016D6AE9-9788-4BBC-8EF0-C12304757870}" destId="{A39EF003-949D-4BCA-955F-03071C4DDA51}" srcOrd="0" destOrd="0" presId="urn:microsoft.com/office/officeart/2005/8/layout/cycle8"/>
    <dgm:cxn modelId="{158F1F6A-DAE5-448A-AD72-DC203BF20CF7}" type="presOf" srcId="{BC100958-9785-4F46-B563-406F0A997C05}" destId="{EF0340F9-2F5F-417D-A076-6ED6D9D67B8B}" srcOrd="0" destOrd="0" presId="urn:microsoft.com/office/officeart/2005/8/layout/cycle8"/>
    <dgm:cxn modelId="{814B6158-4272-4229-92C8-0A8B8EA8EF13}" type="presOf" srcId="{BABD60F5-460E-403E-ABA2-0FDB9FD1B1D9}" destId="{C71AC893-11DD-4541-9888-0B7F2423140E}" srcOrd="1" destOrd="0" presId="urn:microsoft.com/office/officeart/2005/8/layout/cycle8"/>
    <dgm:cxn modelId="{29D6C093-C26B-4464-97FF-8E18BF4E159C}" type="presOf" srcId="{016D6AE9-9788-4BBC-8EF0-C12304757870}" destId="{B753B52F-6F27-41F5-8491-2569BC3F08C4}" srcOrd="1" destOrd="0" presId="urn:microsoft.com/office/officeart/2005/8/layout/cycle8"/>
    <dgm:cxn modelId="{5968E9C4-39EF-4FEC-84FD-FD016349C1EC}" type="presParOf" srcId="{D4C9EB5E-E209-4171-892E-0FA1DECC7F19}" destId="{2CAE1854-A772-4325-8BDF-01FA36355966}" srcOrd="0" destOrd="0" presId="urn:microsoft.com/office/officeart/2005/8/layout/cycle8"/>
    <dgm:cxn modelId="{E3E9CAF2-B33F-442A-9E1B-71955CEAEB2F}" type="presParOf" srcId="{D4C9EB5E-E209-4171-892E-0FA1DECC7F19}" destId="{184616E4-8D72-4BB5-AD2A-230D76304F97}" srcOrd="1" destOrd="0" presId="urn:microsoft.com/office/officeart/2005/8/layout/cycle8"/>
    <dgm:cxn modelId="{2DA4663E-0A80-433F-92DA-C6EA3BF46D31}" type="presParOf" srcId="{D4C9EB5E-E209-4171-892E-0FA1DECC7F19}" destId="{E95BFFCB-D92C-4FD9-94B5-AA4D77CA349A}" srcOrd="2" destOrd="0" presId="urn:microsoft.com/office/officeart/2005/8/layout/cycle8"/>
    <dgm:cxn modelId="{26B36014-3C4F-4CA4-8E8C-A393D5188FA1}" type="presParOf" srcId="{D4C9EB5E-E209-4171-892E-0FA1DECC7F19}" destId="{C71AC893-11DD-4541-9888-0B7F2423140E}" srcOrd="3" destOrd="0" presId="urn:microsoft.com/office/officeart/2005/8/layout/cycle8"/>
    <dgm:cxn modelId="{38521926-C8AC-455A-A535-F4B1BDDA8919}" type="presParOf" srcId="{D4C9EB5E-E209-4171-892E-0FA1DECC7F19}" destId="{EF0340F9-2F5F-417D-A076-6ED6D9D67B8B}" srcOrd="4" destOrd="0" presId="urn:microsoft.com/office/officeart/2005/8/layout/cycle8"/>
    <dgm:cxn modelId="{B1C39D6B-B236-45D1-9D10-4505D58EBC0B}" type="presParOf" srcId="{D4C9EB5E-E209-4171-892E-0FA1DECC7F19}" destId="{2B8203F7-2A19-48AA-8726-AA9570F74FF6}" srcOrd="5" destOrd="0" presId="urn:microsoft.com/office/officeart/2005/8/layout/cycle8"/>
    <dgm:cxn modelId="{F4CB7A02-D5EA-4B0B-B008-8D7567A677B0}" type="presParOf" srcId="{D4C9EB5E-E209-4171-892E-0FA1DECC7F19}" destId="{A1335B5E-9338-493C-8739-8FBA4FE7A796}" srcOrd="6" destOrd="0" presId="urn:microsoft.com/office/officeart/2005/8/layout/cycle8"/>
    <dgm:cxn modelId="{8E1B1B84-D054-4F41-BCA0-E73011FC5492}" type="presParOf" srcId="{D4C9EB5E-E209-4171-892E-0FA1DECC7F19}" destId="{894F8201-F38E-4CE6-9C9A-6C4517293108}" srcOrd="7" destOrd="0" presId="urn:microsoft.com/office/officeart/2005/8/layout/cycle8"/>
    <dgm:cxn modelId="{6C6CA09C-CDF8-4D7A-9CE7-B5F7038C0B5D}" type="presParOf" srcId="{D4C9EB5E-E209-4171-892E-0FA1DECC7F19}" destId="{A39EF003-949D-4BCA-955F-03071C4DDA51}" srcOrd="8" destOrd="0" presId="urn:microsoft.com/office/officeart/2005/8/layout/cycle8"/>
    <dgm:cxn modelId="{687D63CA-CF58-454E-875E-83457B564D69}" type="presParOf" srcId="{D4C9EB5E-E209-4171-892E-0FA1DECC7F19}" destId="{9802F912-380C-488F-9664-8FC0A87A8D40}" srcOrd="9" destOrd="0" presId="urn:microsoft.com/office/officeart/2005/8/layout/cycle8"/>
    <dgm:cxn modelId="{4546CB05-671D-4151-BCF3-1545C05DE783}" type="presParOf" srcId="{D4C9EB5E-E209-4171-892E-0FA1DECC7F19}" destId="{D3CBE0E4-ECAC-4ED2-B82F-9F1F721C237A}" srcOrd="10" destOrd="0" presId="urn:microsoft.com/office/officeart/2005/8/layout/cycle8"/>
    <dgm:cxn modelId="{661D39B0-743C-4EB0-994D-33BFC4C1D8B1}" type="presParOf" srcId="{D4C9EB5E-E209-4171-892E-0FA1DECC7F19}" destId="{B753B52F-6F27-41F5-8491-2569BC3F08C4}" srcOrd="11" destOrd="0" presId="urn:microsoft.com/office/officeart/2005/8/layout/cycle8"/>
    <dgm:cxn modelId="{6937F82F-289C-40AC-B6A3-E97D1F2CB07C}" type="presParOf" srcId="{D4C9EB5E-E209-4171-892E-0FA1DECC7F19}" destId="{53D165B9-F3EA-42CF-8E7A-41CE8EF94FD3}" srcOrd="12" destOrd="0" presId="urn:microsoft.com/office/officeart/2005/8/layout/cycle8"/>
    <dgm:cxn modelId="{CA6148F0-2083-445A-B597-7D82D04DC4A0}" type="presParOf" srcId="{D4C9EB5E-E209-4171-892E-0FA1DECC7F19}" destId="{7163E1A2-BA26-4958-80B8-B57D7815AAB4}" srcOrd="13" destOrd="0" presId="urn:microsoft.com/office/officeart/2005/8/layout/cycle8"/>
    <dgm:cxn modelId="{EDE22C88-B89C-4506-8BC1-A3FC55D9087A}" type="presParOf" srcId="{D4C9EB5E-E209-4171-892E-0FA1DECC7F19}" destId="{761C0C0E-E812-4D64-88C3-AD3CE860E1B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B4D88-DC96-4FD8-92F7-838AB1EF9782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9D0CBED0-89CD-46C7-9476-9BE8BF42348F}">
      <dgm:prSet phldrT="[Текст]"/>
      <dgm:spPr/>
      <dgm:t>
        <a:bodyPr/>
        <a:lstStyle/>
        <a:p>
          <a:r>
            <a:rPr lang="ru-RU" dirty="0" smtClean="0"/>
            <a:t>Качество</a:t>
          </a:r>
          <a:endParaRPr lang="ru-RU" dirty="0"/>
        </a:p>
      </dgm:t>
    </dgm:pt>
    <dgm:pt modelId="{EF0DF7DF-B098-4ECA-BC57-12C359DF6338}" type="parTrans" cxnId="{B09C9C07-3C7D-40C5-B3F0-CAFC16205F38}">
      <dgm:prSet/>
      <dgm:spPr/>
      <dgm:t>
        <a:bodyPr/>
        <a:lstStyle/>
        <a:p>
          <a:endParaRPr lang="ru-RU"/>
        </a:p>
      </dgm:t>
    </dgm:pt>
    <dgm:pt modelId="{F96B2C05-8347-4926-A87F-37E524575C1B}" type="sibTrans" cxnId="{B09C9C07-3C7D-40C5-B3F0-CAFC16205F38}">
      <dgm:prSet/>
      <dgm:spPr/>
      <dgm:t>
        <a:bodyPr/>
        <a:lstStyle/>
        <a:p>
          <a:endParaRPr lang="ru-RU"/>
        </a:p>
      </dgm:t>
    </dgm:pt>
    <dgm:pt modelId="{09DB0AD9-DBE5-40A2-AD33-8AF700A608B8}">
      <dgm:prSet phldrT="[Текст]"/>
      <dgm:spPr/>
      <dgm:t>
        <a:bodyPr/>
        <a:lstStyle/>
        <a:p>
          <a:r>
            <a:rPr lang="ru-RU" dirty="0" smtClean="0"/>
            <a:t>Доступная цена</a:t>
          </a:r>
          <a:endParaRPr lang="ru-RU" dirty="0"/>
        </a:p>
      </dgm:t>
    </dgm:pt>
    <dgm:pt modelId="{EBB943D1-E4A2-41EB-B2AA-0F86A0DEAA57}" type="parTrans" cxnId="{7628543A-68F9-4FA9-A64A-D7CD9989A8E4}">
      <dgm:prSet/>
      <dgm:spPr/>
      <dgm:t>
        <a:bodyPr/>
        <a:lstStyle/>
        <a:p>
          <a:endParaRPr lang="ru-RU"/>
        </a:p>
      </dgm:t>
    </dgm:pt>
    <dgm:pt modelId="{0DE56B5C-2AC5-465F-9FC8-C7AABED4F06A}" type="sibTrans" cxnId="{7628543A-68F9-4FA9-A64A-D7CD9989A8E4}">
      <dgm:prSet/>
      <dgm:spPr/>
      <dgm:t>
        <a:bodyPr/>
        <a:lstStyle/>
        <a:p>
          <a:endParaRPr lang="ru-RU"/>
        </a:p>
      </dgm:t>
    </dgm:pt>
    <dgm:pt modelId="{0F0859BE-B24C-4C1D-989B-2BEC527FB008}">
      <dgm:prSet phldrT="[Текст]"/>
      <dgm:spPr/>
      <dgm:t>
        <a:bodyPr/>
        <a:lstStyle/>
        <a:p>
          <a:r>
            <a:rPr lang="ru-RU" dirty="0" smtClean="0"/>
            <a:t>Современные технологии</a:t>
          </a:r>
          <a:endParaRPr lang="ru-RU" dirty="0"/>
        </a:p>
      </dgm:t>
    </dgm:pt>
    <dgm:pt modelId="{2EA74903-CB36-49C7-9C51-D664698CB3CB}" type="parTrans" cxnId="{112225E6-34F3-427A-A9F1-72C57FA0F971}">
      <dgm:prSet/>
      <dgm:spPr/>
      <dgm:t>
        <a:bodyPr/>
        <a:lstStyle/>
        <a:p>
          <a:endParaRPr lang="ru-RU"/>
        </a:p>
      </dgm:t>
    </dgm:pt>
    <dgm:pt modelId="{F903DC4F-C49B-4D6E-AA83-FAD828EA24BC}" type="sibTrans" cxnId="{112225E6-34F3-427A-A9F1-72C57FA0F971}">
      <dgm:prSet/>
      <dgm:spPr/>
      <dgm:t>
        <a:bodyPr/>
        <a:lstStyle/>
        <a:p>
          <a:endParaRPr lang="ru-RU"/>
        </a:p>
      </dgm:t>
    </dgm:pt>
    <dgm:pt modelId="{302A6CAB-C056-41BB-90A4-EDB38B305F20}" type="pres">
      <dgm:prSet presAssocID="{45BB4D88-DC96-4FD8-92F7-838AB1EF9782}" presName="Name0" presStyleCnt="0">
        <dgm:presLayoutVars>
          <dgm:dir/>
          <dgm:resizeHandles val="exact"/>
        </dgm:presLayoutVars>
      </dgm:prSet>
      <dgm:spPr/>
    </dgm:pt>
    <dgm:pt modelId="{F8834A8C-806C-4B6D-A0A7-BA14B779A3C5}" type="pres">
      <dgm:prSet presAssocID="{9D0CBED0-89CD-46C7-9476-9BE8BF4234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F919D-EAB5-4C87-8A6B-0F990D324A47}" type="pres">
      <dgm:prSet presAssocID="{F96B2C05-8347-4926-A87F-37E524575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A1E567-F2C3-478D-B247-B2A310492AF7}" type="pres">
      <dgm:prSet presAssocID="{F96B2C05-8347-4926-A87F-37E524575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F9522AD-40C4-41A8-AE63-82224A2B7954}" type="pres">
      <dgm:prSet presAssocID="{09DB0AD9-DBE5-40A2-AD33-8AF700A608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8126D-4EBE-43B5-AFF4-E7DFFC20B0F6}" type="pres">
      <dgm:prSet presAssocID="{0DE56B5C-2AC5-465F-9FC8-C7AABED4F06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70CCAE6-C9D7-4374-830D-908A3BDB2E96}" type="pres">
      <dgm:prSet presAssocID="{0DE56B5C-2AC5-465F-9FC8-C7AABED4F06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4631E0-8D7A-44C9-A8E6-3670C4C82CC1}" type="pres">
      <dgm:prSet presAssocID="{0F0859BE-B24C-4C1D-989B-2BEC527FB0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1720D-49DD-437F-B270-C0F984AA9168}" type="presOf" srcId="{0DE56B5C-2AC5-465F-9FC8-C7AABED4F06A}" destId="{570CCAE6-C9D7-4374-830D-908A3BDB2E96}" srcOrd="1" destOrd="0" presId="urn:microsoft.com/office/officeart/2005/8/layout/process1"/>
    <dgm:cxn modelId="{7628543A-68F9-4FA9-A64A-D7CD9989A8E4}" srcId="{45BB4D88-DC96-4FD8-92F7-838AB1EF9782}" destId="{09DB0AD9-DBE5-40A2-AD33-8AF700A608B8}" srcOrd="1" destOrd="0" parTransId="{EBB943D1-E4A2-41EB-B2AA-0F86A0DEAA57}" sibTransId="{0DE56B5C-2AC5-465F-9FC8-C7AABED4F06A}"/>
    <dgm:cxn modelId="{ADE1E35B-6EF0-4953-950B-4F49EF4AB567}" type="presOf" srcId="{09DB0AD9-DBE5-40A2-AD33-8AF700A608B8}" destId="{0F9522AD-40C4-41A8-AE63-82224A2B7954}" srcOrd="0" destOrd="0" presId="urn:microsoft.com/office/officeart/2005/8/layout/process1"/>
    <dgm:cxn modelId="{F7B7B955-387B-4530-AF4C-3B3BBCEBF90B}" type="presOf" srcId="{F96B2C05-8347-4926-A87F-37E524575C1B}" destId="{0DA1E567-F2C3-478D-B247-B2A310492AF7}" srcOrd="1" destOrd="0" presId="urn:microsoft.com/office/officeart/2005/8/layout/process1"/>
    <dgm:cxn modelId="{64379C0C-B057-4FBD-A80B-5FE6C6ECA312}" type="presOf" srcId="{F96B2C05-8347-4926-A87F-37E524575C1B}" destId="{8FAF919D-EAB5-4C87-8A6B-0F990D324A47}" srcOrd="0" destOrd="0" presId="urn:microsoft.com/office/officeart/2005/8/layout/process1"/>
    <dgm:cxn modelId="{9CA73A4D-C824-46DC-8B32-22640D85ADBE}" type="presOf" srcId="{45BB4D88-DC96-4FD8-92F7-838AB1EF9782}" destId="{302A6CAB-C056-41BB-90A4-EDB38B305F20}" srcOrd="0" destOrd="0" presId="urn:microsoft.com/office/officeart/2005/8/layout/process1"/>
    <dgm:cxn modelId="{112225E6-34F3-427A-A9F1-72C57FA0F971}" srcId="{45BB4D88-DC96-4FD8-92F7-838AB1EF9782}" destId="{0F0859BE-B24C-4C1D-989B-2BEC527FB008}" srcOrd="2" destOrd="0" parTransId="{2EA74903-CB36-49C7-9C51-D664698CB3CB}" sibTransId="{F903DC4F-C49B-4D6E-AA83-FAD828EA24BC}"/>
    <dgm:cxn modelId="{60903E56-DAB1-4EA7-BD61-EACD348B80EE}" type="presOf" srcId="{0DE56B5C-2AC5-465F-9FC8-C7AABED4F06A}" destId="{3738126D-4EBE-43B5-AFF4-E7DFFC20B0F6}" srcOrd="0" destOrd="0" presId="urn:microsoft.com/office/officeart/2005/8/layout/process1"/>
    <dgm:cxn modelId="{B09C9C07-3C7D-40C5-B3F0-CAFC16205F38}" srcId="{45BB4D88-DC96-4FD8-92F7-838AB1EF9782}" destId="{9D0CBED0-89CD-46C7-9476-9BE8BF42348F}" srcOrd="0" destOrd="0" parTransId="{EF0DF7DF-B098-4ECA-BC57-12C359DF6338}" sibTransId="{F96B2C05-8347-4926-A87F-37E524575C1B}"/>
    <dgm:cxn modelId="{B16F91D9-9795-442A-9015-5337EBA6648E}" type="presOf" srcId="{0F0859BE-B24C-4C1D-989B-2BEC527FB008}" destId="{164631E0-8D7A-44C9-A8E6-3670C4C82CC1}" srcOrd="0" destOrd="0" presId="urn:microsoft.com/office/officeart/2005/8/layout/process1"/>
    <dgm:cxn modelId="{2C1194B6-08A3-47EE-8071-68EE14F15A10}" type="presOf" srcId="{9D0CBED0-89CD-46C7-9476-9BE8BF42348F}" destId="{F8834A8C-806C-4B6D-A0A7-BA14B779A3C5}" srcOrd="0" destOrd="0" presId="urn:microsoft.com/office/officeart/2005/8/layout/process1"/>
    <dgm:cxn modelId="{0564876E-5C39-4A01-AE56-CC6BA47BCDD8}" type="presParOf" srcId="{302A6CAB-C056-41BB-90A4-EDB38B305F20}" destId="{F8834A8C-806C-4B6D-A0A7-BA14B779A3C5}" srcOrd="0" destOrd="0" presId="urn:microsoft.com/office/officeart/2005/8/layout/process1"/>
    <dgm:cxn modelId="{004103EB-690F-4174-9E0F-E421D323E46A}" type="presParOf" srcId="{302A6CAB-C056-41BB-90A4-EDB38B305F20}" destId="{8FAF919D-EAB5-4C87-8A6B-0F990D324A47}" srcOrd="1" destOrd="0" presId="urn:microsoft.com/office/officeart/2005/8/layout/process1"/>
    <dgm:cxn modelId="{43685840-9925-4F09-8404-53B0F5B38284}" type="presParOf" srcId="{8FAF919D-EAB5-4C87-8A6B-0F990D324A47}" destId="{0DA1E567-F2C3-478D-B247-B2A310492AF7}" srcOrd="0" destOrd="0" presId="urn:microsoft.com/office/officeart/2005/8/layout/process1"/>
    <dgm:cxn modelId="{9B361902-C2BF-4ADB-95B0-D4D7A8010BAF}" type="presParOf" srcId="{302A6CAB-C056-41BB-90A4-EDB38B305F20}" destId="{0F9522AD-40C4-41A8-AE63-82224A2B7954}" srcOrd="2" destOrd="0" presId="urn:microsoft.com/office/officeart/2005/8/layout/process1"/>
    <dgm:cxn modelId="{408F99BC-2392-4E45-8DD1-61ABA34184AC}" type="presParOf" srcId="{302A6CAB-C056-41BB-90A4-EDB38B305F20}" destId="{3738126D-4EBE-43B5-AFF4-E7DFFC20B0F6}" srcOrd="3" destOrd="0" presId="urn:microsoft.com/office/officeart/2005/8/layout/process1"/>
    <dgm:cxn modelId="{12049FA9-BE20-46E3-892C-CD8CCA66BA84}" type="presParOf" srcId="{3738126D-4EBE-43B5-AFF4-E7DFFC20B0F6}" destId="{570CCAE6-C9D7-4374-830D-908A3BDB2E96}" srcOrd="0" destOrd="0" presId="urn:microsoft.com/office/officeart/2005/8/layout/process1"/>
    <dgm:cxn modelId="{14286687-E609-4DB8-BF9F-D4ACD57BCD0C}" type="presParOf" srcId="{302A6CAB-C056-41BB-90A4-EDB38B305F20}" destId="{164631E0-8D7A-44C9-A8E6-3670C4C82C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E1854-A772-4325-8BDF-01FA36355966}">
      <dsp:nvSpPr>
        <dsp:cNvPr id="0" name=""/>
        <dsp:cNvSpPr/>
      </dsp:nvSpPr>
      <dsp:spPr>
        <a:xfrm>
          <a:off x="2200578" y="252595"/>
          <a:ext cx="3989580" cy="3968176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Выгодно</a:t>
          </a:r>
          <a:endParaRPr lang="ru-RU" sz="1800" b="1" kern="1200" dirty="0"/>
        </a:p>
      </dsp:txBody>
      <dsp:txXfrm>
        <a:off x="4303182" y="1093471"/>
        <a:ext cx="1424850" cy="1181004"/>
      </dsp:txXfrm>
    </dsp:sp>
    <dsp:sp modelId="{EF0340F9-2F5F-417D-A076-6ED6D9D67B8B}">
      <dsp:nvSpPr>
        <dsp:cNvPr id="0" name=""/>
        <dsp:cNvSpPr/>
      </dsp:nvSpPr>
      <dsp:spPr>
        <a:xfrm>
          <a:off x="2216165" y="471558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Эффективно</a:t>
          </a:r>
          <a:endParaRPr lang="ru-RU" sz="1800" b="1" kern="1200" dirty="0"/>
        </a:p>
      </dsp:txBody>
      <dsp:txXfrm>
        <a:off x="3121357" y="2938208"/>
        <a:ext cx="2036683" cy="995711"/>
      </dsp:txXfrm>
    </dsp:sp>
    <dsp:sp modelId="{A39EF003-949D-4BCA-955F-03071C4DDA51}">
      <dsp:nvSpPr>
        <dsp:cNvPr id="0" name=""/>
        <dsp:cNvSpPr/>
      </dsp:nvSpPr>
      <dsp:spPr>
        <a:xfrm>
          <a:off x="2137866" y="335779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Качественно</a:t>
          </a:r>
          <a:endParaRPr lang="ru-RU" sz="1800" b="1" kern="1200" dirty="0"/>
        </a:p>
      </dsp:txBody>
      <dsp:txXfrm>
        <a:off x="2578242" y="1141400"/>
        <a:ext cx="1357788" cy="1131490"/>
      </dsp:txXfrm>
    </dsp:sp>
    <dsp:sp modelId="{53D165B9-F3EA-42CF-8E7A-41CE8EF94FD3}">
      <dsp:nvSpPr>
        <dsp:cNvPr id="0" name=""/>
        <dsp:cNvSpPr/>
      </dsp:nvSpPr>
      <dsp:spPr>
        <a:xfrm>
          <a:off x="2058539" y="99641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3E1A2-BA26-4958-80B8-B57D7815AAB4}">
      <dsp:nvSpPr>
        <dsp:cNvPr id="0" name=""/>
        <dsp:cNvSpPr/>
      </dsp:nvSpPr>
      <dsp:spPr>
        <a:xfrm>
          <a:off x="1980815" y="235967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C0C0E-E812-4D64-88C3-AD3CE860E1B8}">
      <dsp:nvSpPr>
        <dsp:cNvPr id="0" name=""/>
        <dsp:cNvSpPr/>
      </dsp:nvSpPr>
      <dsp:spPr>
        <a:xfrm>
          <a:off x="1902202" y="100429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34A8C-806C-4B6D-A0A7-BA14B779A3C5}">
      <dsp:nvSpPr>
        <dsp:cNvPr id="0" name=""/>
        <dsp:cNvSpPr/>
      </dsp:nvSpPr>
      <dsp:spPr>
        <a:xfrm>
          <a:off x="7175" y="1388566"/>
          <a:ext cx="2144779" cy="1286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</a:t>
          </a:r>
          <a:endParaRPr lang="ru-RU" sz="2400" kern="1200" dirty="0"/>
        </a:p>
      </dsp:txBody>
      <dsp:txXfrm>
        <a:off x="44866" y="1426257"/>
        <a:ext cx="2069397" cy="1211485"/>
      </dsp:txXfrm>
    </dsp:sp>
    <dsp:sp modelId="{8FAF919D-EAB5-4C87-8A6B-0F990D324A47}">
      <dsp:nvSpPr>
        <dsp:cNvPr id="0" name=""/>
        <dsp:cNvSpPr/>
      </dsp:nvSpPr>
      <dsp:spPr>
        <a:xfrm>
          <a:off x="2366433" y="1766047"/>
          <a:ext cx="454693" cy="531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66433" y="1872428"/>
        <a:ext cx="318285" cy="319143"/>
      </dsp:txXfrm>
    </dsp:sp>
    <dsp:sp modelId="{0F9522AD-40C4-41A8-AE63-82224A2B7954}">
      <dsp:nvSpPr>
        <dsp:cNvPr id="0" name=""/>
        <dsp:cNvSpPr/>
      </dsp:nvSpPr>
      <dsp:spPr>
        <a:xfrm>
          <a:off x="3009866" y="1388566"/>
          <a:ext cx="2144779" cy="1286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Доступная цена</a:t>
          </a:r>
          <a:endParaRPr lang="ru-RU" sz="2400" kern="1200" dirty="0"/>
        </a:p>
      </dsp:txBody>
      <dsp:txXfrm>
        <a:off x="3047557" y="1426257"/>
        <a:ext cx="2069397" cy="1211485"/>
      </dsp:txXfrm>
    </dsp:sp>
    <dsp:sp modelId="{3738126D-4EBE-43B5-AFF4-E7DFFC20B0F6}">
      <dsp:nvSpPr>
        <dsp:cNvPr id="0" name=""/>
        <dsp:cNvSpPr/>
      </dsp:nvSpPr>
      <dsp:spPr>
        <a:xfrm>
          <a:off x="5369124" y="1766047"/>
          <a:ext cx="454693" cy="531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369124" y="1872428"/>
        <a:ext cx="318285" cy="319143"/>
      </dsp:txXfrm>
    </dsp:sp>
    <dsp:sp modelId="{164631E0-8D7A-44C9-A8E6-3670C4C82CC1}">
      <dsp:nvSpPr>
        <dsp:cNvPr id="0" name=""/>
        <dsp:cNvSpPr/>
      </dsp:nvSpPr>
      <dsp:spPr>
        <a:xfrm>
          <a:off x="6012557" y="1388566"/>
          <a:ext cx="2144779" cy="1286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Современные технологии</a:t>
          </a:r>
          <a:endParaRPr lang="ru-RU" sz="2400" kern="1200" dirty="0"/>
        </a:p>
      </dsp:txBody>
      <dsp:txXfrm>
        <a:off x="6050248" y="1426257"/>
        <a:ext cx="2069397" cy="1211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113B16-23D5-4BDF-83A0-65C997B91BE3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27D699-DB91-43C9-9C12-19B7AA1CA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8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55386-61ED-4F9B-8245-288AC9EA29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8B84-B3D1-4C90-AE14-6A927A7F0E1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581AA-C2E8-4F9F-B9B8-96E14D196A6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8480C-4DF3-435A-99FE-25E9517A46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A290-06D8-4FE5-B5B8-CE278EB8908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7D699-DB91-43C9-9C12-19B7AA1CAF7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4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4D0A64-C2D5-4133-A075-0B7E4D71B3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A290-06D8-4FE5-B5B8-CE278EB8908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8B84-B3D1-4C90-AE14-6A927A7F0E1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ABC1E-20ED-4C76-AB8E-767F091AE57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matt\Desktop\TSC_Templat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SC_Template_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41740"/>
            <a:ext cx="7772400" cy="1470025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17571"/>
            <a:ext cx="6400800" cy="93724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3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B1AE21-4D20-4142-9EA4-8916A303D822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B1C105-C644-4AAD-9B55-8C0A1572A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6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4F88F5-102D-4551-8DF5-A9A714C89E46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0BEA5A-DD67-458F-94CF-0BEADFB39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4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SC_Template_A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41740"/>
            <a:ext cx="7772400" cy="1470025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17571"/>
            <a:ext cx="6400800" cy="93724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8081"/>
      </p:ext>
    </p:extLst>
  </p:cSld>
  <p:clrMapOvr>
    <a:masterClrMapping/>
  </p:clrMapOvr>
  <p:transition spd="med" advClick="0" advTm="8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FE212EC5-A1F2-4782-A9A5-FF69726BB7B9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2C28CBDA-8110-4806-B8AE-773277ECD7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0898"/>
      </p:ext>
    </p:extLst>
  </p:cSld>
  <p:clrMapOvr>
    <a:masterClrMapping/>
  </p:clrMapOvr>
  <p:transition spd="med" advClick="0" advTm="8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62D9BF4-C25E-4FE2-BEBF-6F18E8BBB2A9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D49D6FA3-7A9D-4716-BB87-B4BA9966A6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279725"/>
      </p:ext>
    </p:extLst>
  </p:cSld>
  <p:clrMapOvr>
    <a:masterClrMapping/>
  </p:clrMapOvr>
  <p:transition spd="med" advClick="0" advTm="8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A7354AA-2122-45EE-B9CE-61B1E890C01D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5223B49-69F0-416B-9148-38D8B00E50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549320"/>
      </p:ext>
    </p:extLst>
  </p:cSld>
  <p:clrMapOvr>
    <a:masterClrMapping/>
  </p:clrMapOvr>
  <p:transition spd="med" advClick="0" advTm="8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F2A30E9D-8D74-4136-9507-68635113F95B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38430BD0-36F0-4F2A-9027-D5A52E4DDB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389703"/>
      </p:ext>
    </p:extLst>
  </p:cSld>
  <p:clrMapOvr>
    <a:masterClrMapping/>
  </p:clrMapOvr>
  <p:transition spd="med" advClick="0" advTm="8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CE8B656-30D4-43E6-B1B1-F141EB17023C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C77E1722-C3CE-4B44-B8FA-FBDE560F7A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9628568"/>
      </p:ext>
    </p:extLst>
  </p:cSld>
  <p:clrMapOvr>
    <a:masterClrMapping/>
  </p:clrMapOvr>
  <p:transition spd="med" advClick="0" advTm="8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BEB4C85B-2605-4D96-AFD1-5C99AC40EFCE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B5B5297C-0368-4CDE-BF51-BF960BC056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262783"/>
      </p:ext>
    </p:extLst>
  </p:cSld>
  <p:clrMapOvr>
    <a:masterClrMapping/>
  </p:clrMapOvr>
  <p:transition spd="med" advClick="0" advTm="8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88D2751-727B-43DA-9AA1-94F08DA50B9E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B6ED23D8-BA03-49AB-9625-ADA89CA0E8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523321"/>
      </p:ext>
    </p:extLst>
  </p:cSld>
  <p:clrMapOvr>
    <a:masterClrMapping/>
  </p:clrMapOvr>
  <p:transition spd="med" advClick="0" advTm="8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4CA8F7-3C3F-4B62-A431-33CA934E5E15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6C6F1F-3B80-4599-A1D5-089B03FAA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46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A89043BF-FAA5-4A63-BF38-E4217C8B73BD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DCBAD9E7-F599-4CDC-A603-8E2065EDAF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5593087"/>
      </p:ext>
    </p:extLst>
  </p:cSld>
  <p:clrMapOvr>
    <a:masterClrMapping/>
  </p:clrMapOvr>
  <p:transition spd="med" advClick="0" advTm="8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F2BF2CF8-9FD1-438C-AA39-778EF591241B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4D07EB1-6192-473F-BB43-D931FD30AC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4614486"/>
      </p:ext>
    </p:extLst>
  </p:cSld>
  <p:clrMapOvr>
    <a:masterClrMapping/>
  </p:clrMapOvr>
  <p:transition spd="med" advClick="0" advTm="8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66A0C84-3031-4D8C-9393-92705A9F8F83}" type="datetimeFigureOut">
              <a:rPr lang="en-US" altLang="zh-TW"/>
              <a:pPr>
                <a:defRPr/>
              </a:pPr>
              <a:t>5/25/2012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094D2805-DDE1-4D6E-8E0E-8610994679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0424050"/>
      </p:ext>
    </p:extLst>
  </p:cSld>
  <p:clrMapOvr>
    <a:masterClrMapping/>
  </p:clrMapOvr>
  <p:transition spd="med" advClick="0" advTm="8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F3D20C-4F40-4734-BE96-40E1B639189C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852278-8218-4E4E-9180-35D98E6C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3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43DEFA-DB52-4E63-82A2-01CDAF655531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3A9BD2-DA40-4894-97A9-F229BBDB3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4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E412F9-2363-46F8-8FDD-16EA3B9BA625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2BA1B9-F87A-4768-87FB-7A9758FF2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2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7C6388-00A2-4DA3-B9C2-16BDF022AB77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470526-5371-4666-A3B2-D254CF5DE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626D2D-B597-4908-B947-A1738127CD93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253FBB-DDC0-4F2F-84A0-97392F42B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4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87109E-DC44-4497-8DA4-B6E0975AAF7C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35791C-6A68-4431-9F7E-40120C30A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953DEF-7F67-49C6-A860-99CEA70FC6B9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A1961E-0D34-4308-858F-A25F19508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8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file:///\\localhost\Users\matt\Desktop\TSC_Template1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SC_Template_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50825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619250"/>
            <a:ext cx="83280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1D286A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charset="0"/>
        <a:buChar char="•"/>
        <a:defRPr sz="2000" kern="1200">
          <a:solidFill>
            <a:srgbClr val="1D286A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charset="0"/>
        <a:buChar char="–"/>
        <a:defRPr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charset="0"/>
        <a:buChar char="•"/>
        <a:defRPr sz="16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charset="0"/>
        <a:buChar char="–"/>
        <a:defRPr sz="14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charset="0"/>
        <a:buChar char="»"/>
        <a:defRPr sz="14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SC_Template_B.jpg"/>
          <p:cNvPicPr>
            <a:picLocks noChangeAspect="1"/>
          </p:cNvPicPr>
          <p:nvPr userDrawn="1"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50825"/>
            <a:ext cx="822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619250"/>
            <a:ext cx="8328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2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med" advClick="0" advTm="8000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1D286A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1D286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pitchFamily="34" charset="0"/>
        <a:buChar char="•"/>
        <a:defRPr sz="2000" kern="1200">
          <a:solidFill>
            <a:srgbClr val="1D286A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pitchFamily="34" charset="0"/>
        <a:buChar char="–"/>
        <a:defRPr sz="28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pitchFamily="34" charset="0"/>
        <a:buChar char="•"/>
        <a:defRPr sz="16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pitchFamily="34" charset="0"/>
        <a:buChar char="–"/>
        <a:defRPr sz="14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5021F"/>
        </a:buClr>
        <a:buFont typeface="Arial" pitchFamily="34" charset="0"/>
        <a:buChar char="»"/>
        <a:defRPr sz="14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tt/Desktop/TSC_Template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grobushkina@tsceu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Arial" charset="0"/>
                <a:cs typeface="Arial" charset="0"/>
              </a:rPr>
              <a:t>Принтеры этикеток </a:t>
            </a:r>
            <a:r>
              <a:rPr lang="en-US" sz="2800" dirty="0" smtClean="0">
                <a:latin typeface="Arial" charset="0"/>
                <a:cs typeface="Arial" charset="0"/>
              </a:rPr>
              <a:t>TSC</a:t>
            </a:r>
            <a:r>
              <a:rPr lang="ru-RU" sz="2800" dirty="0" smtClean="0">
                <a:latin typeface="Arial" charset="0"/>
                <a:cs typeface="Arial" charset="0"/>
              </a:rPr>
              <a:t> – лучший выбор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Виктория </a:t>
            </a:r>
            <a:r>
              <a:rPr lang="ru-RU" dirty="0" err="1" smtClean="0"/>
              <a:t>Гробушкина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TSC AutoID Technologies EMEA GmbH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TW" sz="3200" dirty="0" smtClean="0">
                <a:latin typeface="+mn-lt"/>
              </a:rPr>
              <a:t>Настольные</a:t>
            </a:r>
            <a:endParaRPr lang="zh-TW" altLang="en-US" sz="3200" dirty="0">
              <a:latin typeface="+mn-lt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46690" y="1813628"/>
            <a:ext cx="8595780" cy="4332339"/>
          </a:xfrm>
          <a:prstGeom prst="roundRect">
            <a:avLst>
              <a:gd name="adj" fmla="val 5625"/>
            </a:avLst>
          </a:prstGeom>
          <a:solidFill>
            <a:srgbClr val="B88888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ja-JP" altLang="en-US" sz="2400">
              <a:ea typeface="標楷體" pitchFamily="65" charset="-120"/>
            </a:endParaRPr>
          </a:p>
          <a:p>
            <a:pPr algn="ctr"/>
            <a:endParaRPr lang="ja-JP" altLang="en-US" sz="2400">
              <a:ea typeface="標楷體" pitchFamily="65" charset="-12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78680" y="2075565"/>
            <a:ext cx="8129429" cy="1735138"/>
          </a:xfrm>
          <a:prstGeom prst="rect">
            <a:avLst/>
          </a:prstGeom>
          <a:solidFill>
            <a:srgbClr val="DFC9C9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DFC9C9">
                <a:gamma/>
                <a:shade val="60000"/>
                <a:invGamma/>
              </a:srgbClr>
            </a:prstShdw>
          </a:effectLst>
        </p:spPr>
        <p:txBody>
          <a:bodyPr anchor="t" anchorCtr="0"/>
          <a:lstStyle/>
          <a:p>
            <a:pPr algn="ctr"/>
            <a:r>
              <a:rPr lang="en-US" altLang="ja-JP" sz="2000" b="1" dirty="0" smtClean="0">
                <a:ea typeface="標楷體" pitchFamily="65" charset="-120"/>
              </a:rPr>
              <a:t>2” wide</a:t>
            </a:r>
            <a:endParaRPr lang="ja-JP" altLang="en-US" sz="2000" b="1" dirty="0">
              <a:ea typeface="標楷體" pitchFamily="65" charset="-12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78680" y="4137728"/>
            <a:ext cx="8129429" cy="1827213"/>
          </a:xfrm>
          <a:prstGeom prst="rect">
            <a:avLst/>
          </a:prstGeom>
          <a:solidFill>
            <a:srgbClr val="DFC9C9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DFC9C9">
                <a:gamma/>
                <a:shade val="60000"/>
                <a:invGamma/>
              </a:srgbClr>
            </a:prstShdw>
          </a:effectLst>
        </p:spPr>
        <p:txBody>
          <a:bodyPr anchor="t" anchorCtr="0"/>
          <a:lstStyle/>
          <a:p>
            <a:pPr algn="ctr"/>
            <a:r>
              <a:rPr lang="en-US" altLang="ja-JP" sz="2000" b="1" dirty="0" smtClean="0">
                <a:ea typeface="標楷體" pitchFamily="65" charset="-120"/>
              </a:rPr>
              <a:t>4” wide</a:t>
            </a:r>
            <a:endParaRPr lang="ja-JP" altLang="en-US" sz="2000" b="1" dirty="0">
              <a:ea typeface="標楷體" pitchFamily="65" charset="-12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1329304" y="1310390"/>
            <a:ext cx="2771990" cy="609600"/>
          </a:xfrm>
          <a:prstGeom prst="roundRect">
            <a:avLst>
              <a:gd name="adj" fmla="val 16667"/>
            </a:avLst>
          </a:prstGeom>
          <a:solidFill>
            <a:srgbClr val="782828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3000" dirty="0" smtClean="0">
                <a:solidFill>
                  <a:schemeClr val="bg1"/>
                </a:solidFill>
                <a:ea typeface="標楷體" pitchFamily="65" charset="-120"/>
              </a:rPr>
              <a:t>DT</a:t>
            </a:r>
            <a:endParaRPr lang="en-US" altLang="ja-JP" sz="3000" dirty="0">
              <a:solidFill>
                <a:schemeClr val="bg1"/>
              </a:solidFill>
              <a:ea typeface="標楷體" pitchFamily="65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993776" y="2464395"/>
            <a:ext cx="1579312" cy="935561"/>
            <a:chOff x="993776" y="2464395"/>
            <a:chExt cx="1579312" cy="935561"/>
          </a:xfrm>
        </p:grpSpPr>
        <p:pic>
          <p:nvPicPr>
            <p:cNvPr id="22" name="Picture 10" descr="TDP-225-透明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993776" y="2464395"/>
              <a:ext cx="784498" cy="935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文字方塊 23"/>
            <p:cNvSpPr txBox="1"/>
            <p:nvPr/>
          </p:nvSpPr>
          <p:spPr>
            <a:xfrm>
              <a:off x="1586980" y="2697293"/>
              <a:ext cx="986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TDP-225</a:t>
              </a:r>
              <a:endParaRPr lang="zh-TW" altLang="en-US" sz="1600" dirty="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2428404" y="2388895"/>
            <a:ext cx="1874934" cy="1393649"/>
            <a:chOff x="2428404" y="2388895"/>
            <a:chExt cx="1874934" cy="1393649"/>
          </a:xfrm>
        </p:grpSpPr>
        <p:pic>
          <p:nvPicPr>
            <p:cNvPr id="23" name="Picture 13" descr="TDP-225-透明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2428404" y="2388895"/>
              <a:ext cx="929100" cy="1393649"/>
            </a:xfrm>
            <a:prstGeom prst="rect">
              <a:avLst/>
            </a:prstGeom>
          </p:spPr>
        </p:pic>
        <p:sp>
          <p:nvSpPr>
            <p:cNvPr id="25" name="文字方塊 24"/>
            <p:cNvSpPr txBox="1"/>
            <p:nvPr/>
          </p:nvSpPr>
          <p:spPr>
            <a:xfrm>
              <a:off x="3113342" y="2697293"/>
              <a:ext cx="1189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TDP-225W</a:t>
              </a:r>
              <a:endParaRPr lang="zh-TW" altLang="en-US" sz="1400" dirty="0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439146" y="4407083"/>
            <a:ext cx="1770606" cy="1292673"/>
            <a:chOff x="439146" y="4407083"/>
            <a:chExt cx="1770606" cy="1292673"/>
          </a:xfrm>
        </p:grpSpPr>
        <p:pic>
          <p:nvPicPr>
            <p:cNvPr id="26" name="Picture 3" descr="D:\Desktop\Datasheet\TDP-244\TDP-244-jpg\TDP-244去背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439146" y="4407083"/>
              <a:ext cx="862162" cy="1292673"/>
            </a:xfrm>
            <a:prstGeom prst="rect">
              <a:avLst/>
            </a:prstGeom>
            <a:noFill/>
          </p:spPr>
        </p:pic>
        <p:sp>
          <p:nvSpPr>
            <p:cNvPr id="28" name="文字方塊 27"/>
            <p:cNvSpPr txBox="1"/>
            <p:nvPr/>
          </p:nvSpPr>
          <p:spPr>
            <a:xfrm>
              <a:off x="1223644" y="4709671"/>
              <a:ext cx="986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TDP-244</a:t>
              </a:r>
              <a:endParaRPr lang="zh-TW" altLang="en-US" sz="1400" dirty="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2033448" y="4664701"/>
            <a:ext cx="1970090" cy="775750"/>
            <a:chOff x="2033448" y="4664701"/>
            <a:chExt cx="1970090" cy="775750"/>
          </a:xfrm>
        </p:grpSpPr>
        <p:pic>
          <p:nvPicPr>
            <p:cNvPr id="27" name="Picture 4" descr="D:\Desktop\Datasheet\TDP-247_photo110215\TDP-247 photo去背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flipH="1">
              <a:off x="2033448" y="4664701"/>
              <a:ext cx="1014724" cy="775750"/>
            </a:xfrm>
            <a:prstGeom prst="rect">
              <a:avLst/>
            </a:prstGeom>
            <a:noFill/>
          </p:spPr>
        </p:pic>
        <p:sp>
          <p:nvSpPr>
            <p:cNvPr id="29" name="文字方塊 28"/>
            <p:cNvSpPr txBox="1"/>
            <p:nvPr/>
          </p:nvSpPr>
          <p:spPr>
            <a:xfrm>
              <a:off x="2813542" y="4695877"/>
              <a:ext cx="11899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TDP-247</a:t>
              </a:r>
              <a:r>
                <a:rPr lang="en-US" altLang="zh-TW" sz="1600" dirty="0" smtClean="0"/>
                <a:t> </a:t>
              </a:r>
            </a:p>
            <a:p>
              <a:r>
                <a:rPr lang="en-US" altLang="zh-TW" sz="1400" dirty="0" smtClean="0"/>
                <a:t>Series</a:t>
              </a:r>
              <a:endParaRPr lang="zh-TW" altLang="en-US" sz="1400" dirty="0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4680430" y="2637333"/>
            <a:ext cx="2533097" cy="762623"/>
            <a:chOff x="4680430" y="2637333"/>
            <a:chExt cx="2533097" cy="762623"/>
          </a:xfrm>
        </p:grpSpPr>
        <p:pic>
          <p:nvPicPr>
            <p:cNvPr id="30" name="Picture 5" descr="D:\Desktop\Datasheet\TTP-225\TTP-225_Photo110215\TTP-225_W去背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680430" y="2637333"/>
              <a:ext cx="1143934" cy="762623"/>
            </a:xfrm>
            <a:prstGeom prst="rect">
              <a:avLst/>
            </a:prstGeom>
            <a:noFill/>
          </p:spPr>
        </p:pic>
        <p:sp>
          <p:nvSpPr>
            <p:cNvPr id="31" name="文字方塊 30"/>
            <p:cNvSpPr txBox="1"/>
            <p:nvPr/>
          </p:nvSpPr>
          <p:spPr>
            <a:xfrm>
              <a:off x="5514303" y="2701680"/>
              <a:ext cx="1699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TTP-225 Series</a:t>
              </a:r>
              <a:endParaRPr lang="zh-TW" altLang="en-US" sz="1400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7023978" y="4578825"/>
            <a:ext cx="1796654" cy="998759"/>
            <a:chOff x="7023978" y="4548845"/>
            <a:chExt cx="1796654" cy="998759"/>
          </a:xfrm>
        </p:grpSpPr>
        <p:pic>
          <p:nvPicPr>
            <p:cNvPr id="34" name="Picture 6" descr="D:\Desktop\Datasheet\TTP-247_photo110215\TTP-247去背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023978" y="4548845"/>
              <a:ext cx="997142" cy="998759"/>
            </a:xfrm>
            <a:prstGeom prst="rect">
              <a:avLst/>
            </a:prstGeom>
            <a:noFill/>
          </p:spPr>
        </p:pic>
        <p:sp>
          <p:nvSpPr>
            <p:cNvPr id="36" name="文字方塊 35"/>
            <p:cNvSpPr txBox="1"/>
            <p:nvPr/>
          </p:nvSpPr>
          <p:spPr>
            <a:xfrm>
              <a:off x="7871996" y="4680887"/>
              <a:ext cx="94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TTP-247 </a:t>
              </a:r>
            </a:p>
            <a:p>
              <a:r>
                <a:rPr lang="en-US" altLang="zh-TW" sz="1400" dirty="0" smtClean="0"/>
                <a:t>Series</a:t>
              </a:r>
              <a:endParaRPr lang="zh-TW" altLang="en-US" sz="1400" dirty="0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5514719" y="4464691"/>
            <a:ext cx="2042619" cy="1206376"/>
            <a:chOff x="5514719" y="4494671"/>
            <a:chExt cx="2042619" cy="1206376"/>
          </a:xfrm>
        </p:grpSpPr>
        <p:pic>
          <p:nvPicPr>
            <p:cNvPr id="33" name="Picture 20" descr="TTP-245C-透明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514719" y="4494671"/>
              <a:ext cx="960448" cy="1206376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6315314" y="4740847"/>
              <a:ext cx="1242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TTP-245C </a:t>
              </a:r>
            </a:p>
            <a:p>
              <a:r>
                <a:rPr lang="en-US" altLang="zh-TW" sz="1400" dirty="0" smtClean="0"/>
                <a:t>Series</a:t>
              </a:r>
              <a:endParaRPr lang="zh-TW" altLang="en-US" sz="1400" dirty="0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763698" y="4360896"/>
            <a:ext cx="2171285" cy="1335158"/>
            <a:chOff x="3763698" y="4360896"/>
            <a:chExt cx="2171285" cy="1335158"/>
          </a:xfrm>
        </p:grpSpPr>
        <p:pic>
          <p:nvPicPr>
            <p:cNvPr id="32" name="Picture 13" descr="TTP-243 Plus-透明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3763698" y="4360896"/>
              <a:ext cx="890659" cy="1335158"/>
            </a:xfrm>
            <a:prstGeom prst="rect">
              <a:avLst/>
            </a:prstGeom>
          </p:spPr>
        </p:pic>
        <p:sp>
          <p:nvSpPr>
            <p:cNvPr id="38" name="文字方塊 37"/>
            <p:cNvSpPr txBox="1"/>
            <p:nvPr/>
          </p:nvSpPr>
          <p:spPr>
            <a:xfrm>
              <a:off x="4479677" y="4691305"/>
              <a:ext cx="14553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TTP-243 Pro </a:t>
              </a:r>
            </a:p>
            <a:p>
              <a:r>
                <a:rPr lang="en-US" altLang="zh-TW" sz="1400" dirty="0" smtClean="0"/>
                <a:t>Series</a:t>
              </a:r>
            </a:p>
            <a:p>
              <a:r>
                <a:rPr lang="en-US" altLang="zh-TW" sz="1400" dirty="0" smtClean="0"/>
                <a:t>TTP-244 Plus</a:t>
              </a:r>
              <a:endParaRPr lang="zh-TW" altLang="en-US" sz="1400" dirty="0"/>
            </a:p>
          </p:txBody>
        </p:sp>
      </p:grp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5034307" y="1310390"/>
            <a:ext cx="2636208" cy="609600"/>
          </a:xfrm>
          <a:prstGeom prst="roundRect">
            <a:avLst>
              <a:gd name="adj" fmla="val 16667"/>
            </a:avLst>
          </a:prstGeom>
          <a:solidFill>
            <a:srgbClr val="782828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altLang="ja-JP" sz="3000" dirty="0" smtClean="0">
                <a:solidFill>
                  <a:schemeClr val="bg1"/>
                </a:solidFill>
                <a:ea typeface="標楷體" pitchFamily="65" charset="-120"/>
              </a:rPr>
              <a:t>ТТ</a:t>
            </a:r>
            <a:endParaRPr lang="en-US" altLang="ja-JP" sz="3000" dirty="0">
              <a:solidFill>
                <a:schemeClr val="bg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671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TW" sz="3800" dirty="0" smtClean="0">
                <a:latin typeface="+mn-lt"/>
              </a:rPr>
              <a:t>Промышленные</a:t>
            </a:r>
            <a:endParaRPr lang="zh-TW" altLang="en-US" sz="3800" dirty="0">
              <a:latin typeface="+mn-lt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457199" y="1600200"/>
            <a:ext cx="7907311" cy="4648200"/>
          </a:xfrm>
          <a:prstGeom prst="roundRect">
            <a:avLst>
              <a:gd name="adj" fmla="val 5625"/>
            </a:avLst>
          </a:prstGeom>
          <a:solidFill>
            <a:srgbClr val="88B888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zh-TW" altLang="zh-TW" sz="2400">
              <a:ea typeface="標楷體" pitchFamily="65" charset="-12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47974" y="2060575"/>
            <a:ext cx="6846825" cy="1117600"/>
          </a:xfrm>
          <a:prstGeom prst="rect">
            <a:avLst/>
          </a:prstGeom>
          <a:solidFill>
            <a:srgbClr val="C7DDC7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C7DDC7">
                <a:gamma/>
                <a:shade val="60000"/>
                <a:invGamma/>
              </a:srgbClr>
            </a:prstShdw>
          </a:effectLst>
        </p:spPr>
        <p:txBody>
          <a:bodyPr anchor="t" anchorCtr="0"/>
          <a:lstStyle/>
          <a:p>
            <a:pPr algn="ctr"/>
            <a:r>
              <a:rPr lang="en-US" altLang="ja-JP" sz="2000" b="1" dirty="0" smtClean="0">
                <a:ea typeface="標楷體" pitchFamily="65" charset="-120"/>
              </a:rPr>
              <a:t>4” wide</a:t>
            </a:r>
            <a:endParaRPr lang="ja-JP" altLang="en-US" sz="2000" b="1" dirty="0">
              <a:ea typeface="標楷體" pitchFamily="65" charset="-12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947974" y="4706938"/>
            <a:ext cx="6846825" cy="1243013"/>
          </a:xfrm>
          <a:prstGeom prst="rect">
            <a:avLst/>
          </a:prstGeom>
          <a:solidFill>
            <a:srgbClr val="C7DDC7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C7DDC7">
                <a:gamma/>
                <a:shade val="60000"/>
                <a:invGamma/>
              </a:srgbClr>
            </a:prstShdw>
          </a:effectLst>
        </p:spPr>
        <p:txBody>
          <a:bodyPr anchor="t" anchorCtr="0"/>
          <a:lstStyle/>
          <a:p>
            <a:pPr algn="ctr"/>
            <a:r>
              <a:rPr lang="en-US" altLang="ja-JP" sz="2000" b="1" dirty="0" smtClean="0">
                <a:ea typeface="標楷體" pitchFamily="65" charset="-120"/>
              </a:rPr>
              <a:t>8” wide</a:t>
            </a:r>
            <a:endParaRPr lang="ja-JP" altLang="en-US" sz="2000" b="1" dirty="0">
              <a:ea typeface="標楷體" pitchFamily="65" charset="-12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947974" y="3335849"/>
            <a:ext cx="6846825" cy="1101214"/>
          </a:xfrm>
          <a:prstGeom prst="rect">
            <a:avLst/>
          </a:prstGeom>
          <a:solidFill>
            <a:srgbClr val="C7DDC7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C7DDC7">
                <a:gamma/>
                <a:shade val="60000"/>
                <a:invGamma/>
              </a:srgbClr>
            </a:prstShdw>
          </a:effectLst>
        </p:spPr>
        <p:txBody>
          <a:bodyPr anchor="t" anchorCtr="0"/>
          <a:lstStyle/>
          <a:p>
            <a:pPr algn="ctr"/>
            <a:r>
              <a:rPr lang="en-US" altLang="ja-JP" sz="2000" b="1" dirty="0" smtClean="0">
                <a:ea typeface="標楷體" pitchFamily="65" charset="-120"/>
              </a:rPr>
              <a:t>6” wide</a:t>
            </a:r>
            <a:endParaRPr lang="ja-JP" altLang="en-US" sz="2000" b="1" dirty="0">
              <a:ea typeface="標楷體" pitchFamily="65" charset="-12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445613" y="1295400"/>
            <a:ext cx="5930483" cy="609600"/>
          </a:xfrm>
          <a:prstGeom prst="roundRect">
            <a:avLst>
              <a:gd name="adj" fmla="val 16667"/>
            </a:avLst>
          </a:prstGeom>
          <a:solidFill>
            <a:srgbClr val="287828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altLang="ja-JP" sz="3000" b="1" dirty="0" smtClean="0">
                <a:solidFill>
                  <a:schemeClr val="bg1"/>
                </a:solidFill>
                <a:ea typeface="標楷體" pitchFamily="65" charset="-120"/>
              </a:rPr>
              <a:t>Термотрансферные</a:t>
            </a:r>
            <a:endParaRPr lang="en-US" altLang="ja-JP" sz="3000" dirty="0">
              <a:solidFill>
                <a:schemeClr val="bg1"/>
              </a:solidFill>
              <a:ea typeface="標楷體" pitchFamily="65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3617144" y="2060575"/>
            <a:ext cx="2133025" cy="1462339"/>
            <a:chOff x="3617144" y="2060575"/>
            <a:chExt cx="2133025" cy="1462339"/>
          </a:xfrm>
        </p:grpSpPr>
        <p:pic>
          <p:nvPicPr>
            <p:cNvPr id="10" name="Picture 10" descr="TTP-2410M-透明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617144" y="2060575"/>
              <a:ext cx="976086" cy="1462339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4593230" y="2383436"/>
              <a:ext cx="115693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TTP-2410M Series</a:t>
              </a:r>
            </a:p>
            <a:p>
              <a:endParaRPr lang="zh-TW" altLang="en-US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5769342" y="2150515"/>
            <a:ext cx="2185223" cy="1157689"/>
            <a:chOff x="5769342" y="2150515"/>
            <a:chExt cx="2185223" cy="1157689"/>
          </a:xfrm>
        </p:grpSpPr>
        <p:pic>
          <p:nvPicPr>
            <p:cNvPr id="12" name="Picture 2" descr="D:\Desktop\Datasheet\TTP-245m\ME240-photo\ME240去背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69342" y="2150515"/>
              <a:ext cx="1056151" cy="1157689"/>
            </a:xfrm>
            <a:prstGeom prst="rect">
              <a:avLst/>
            </a:prstGeom>
            <a:noFill/>
          </p:spPr>
        </p:pic>
        <p:sp>
          <p:nvSpPr>
            <p:cNvPr id="16" name="文字方塊 15"/>
            <p:cNvSpPr txBox="1"/>
            <p:nvPr/>
          </p:nvSpPr>
          <p:spPr>
            <a:xfrm>
              <a:off x="6797626" y="2376361"/>
              <a:ext cx="115693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ME240 Series</a:t>
              </a:r>
            </a:p>
            <a:p>
              <a:endParaRPr lang="zh-TW" altLang="en-US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375922" y="3395809"/>
            <a:ext cx="2241222" cy="1212633"/>
            <a:chOff x="1375922" y="3395809"/>
            <a:chExt cx="2241222" cy="1212633"/>
          </a:xfrm>
        </p:grpSpPr>
        <p:pic>
          <p:nvPicPr>
            <p:cNvPr id="13" name="Picture 3" descr="D:\Desktop\Datasheet\TTP-268M\TTP-268M pic\TTP-268M去背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375922" y="3395809"/>
              <a:ext cx="1084283" cy="1212633"/>
            </a:xfrm>
            <a:prstGeom prst="rect">
              <a:avLst/>
            </a:prstGeom>
            <a:noFill/>
          </p:spPr>
        </p:pic>
        <p:sp>
          <p:nvSpPr>
            <p:cNvPr id="17" name="文字方塊 16"/>
            <p:cNvSpPr txBox="1"/>
            <p:nvPr/>
          </p:nvSpPr>
          <p:spPr>
            <a:xfrm>
              <a:off x="2460205" y="3620259"/>
              <a:ext cx="115693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TTP-268M Series</a:t>
              </a:r>
            </a:p>
            <a:p>
              <a:endParaRPr lang="zh-TW" altLang="en-US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375922" y="4646978"/>
            <a:ext cx="2241222" cy="1827699"/>
            <a:chOff x="1375922" y="4646978"/>
            <a:chExt cx="2241222" cy="1827699"/>
          </a:xfrm>
        </p:grpSpPr>
        <p:pic>
          <p:nvPicPr>
            <p:cNvPr id="11" name="Picture 12" descr="TTP-384M-透明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75922" y="4646978"/>
              <a:ext cx="1218764" cy="1827699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2460205" y="5088177"/>
              <a:ext cx="115693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TTP-384M Series</a:t>
              </a:r>
            </a:p>
            <a:p>
              <a:endParaRPr lang="zh-TW" altLang="en-US" dirty="0"/>
            </a:p>
          </p:txBody>
        </p:sp>
      </p:grpSp>
      <p:grpSp>
        <p:nvGrpSpPr>
          <p:cNvPr id="31" name="群組 21"/>
          <p:cNvGrpSpPr/>
          <p:nvPr/>
        </p:nvGrpSpPr>
        <p:grpSpPr>
          <a:xfrm>
            <a:off x="1293619" y="2100371"/>
            <a:ext cx="2440181" cy="1462339"/>
            <a:chOff x="3617144" y="2060575"/>
            <a:chExt cx="2133025" cy="1462339"/>
          </a:xfrm>
        </p:grpSpPr>
        <p:pic>
          <p:nvPicPr>
            <p:cNvPr id="32" name="Picture 10" descr="TTP-2410M-透明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617144" y="2060575"/>
              <a:ext cx="976086" cy="1462339"/>
            </a:xfrm>
            <a:prstGeom prst="rect">
              <a:avLst/>
            </a:prstGeom>
          </p:spPr>
        </p:pic>
        <p:sp>
          <p:nvSpPr>
            <p:cNvPr id="33" name="文字方塊 14"/>
            <p:cNvSpPr txBox="1"/>
            <p:nvPr/>
          </p:nvSpPr>
          <p:spPr>
            <a:xfrm>
              <a:off x="4593230" y="2383436"/>
              <a:ext cx="11569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TTP-24</a:t>
              </a:r>
              <a:r>
                <a:rPr lang="ru-RU" altLang="zh-TW" sz="1600" dirty="0" smtClean="0"/>
                <a:t>6</a:t>
              </a:r>
              <a:r>
                <a:rPr lang="en-US" altLang="zh-TW" sz="1600" dirty="0" smtClean="0"/>
                <a:t>M</a:t>
              </a:r>
              <a:r>
                <a:rPr lang="ru-RU" altLang="zh-TW" sz="1600" dirty="0" smtClean="0"/>
                <a:t>+</a:t>
              </a:r>
              <a:r>
                <a:rPr lang="en-US" altLang="zh-TW" sz="1600" dirty="0" smtClean="0"/>
                <a:t> Series</a:t>
              </a:r>
            </a:p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4427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TW" sz="3800" dirty="0" smtClean="0">
                <a:latin typeface="+mn-lt"/>
              </a:rPr>
              <a:t>Мобильные</a:t>
            </a:r>
            <a:endParaRPr lang="zh-TW" altLang="en-US" sz="3800" dirty="0">
              <a:latin typeface="+mn-lt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18000" y="1671488"/>
            <a:ext cx="8229600" cy="3125410"/>
          </a:xfrm>
          <a:prstGeom prst="roundRect">
            <a:avLst>
              <a:gd name="adj" fmla="val 5625"/>
            </a:avLst>
          </a:prstGeom>
          <a:solidFill>
            <a:srgbClr val="E0DB2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ja-JP" altLang="en-US" sz="2400">
              <a:ea typeface="標楷體" pitchFamily="65" charset="-120"/>
            </a:endParaRPr>
          </a:p>
          <a:p>
            <a:pPr algn="ctr"/>
            <a:endParaRPr lang="ja-JP" altLang="en-US" sz="2400"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446700" y="1325380"/>
            <a:ext cx="2811066" cy="572868"/>
          </a:xfrm>
          <a:prstGeom prst="roundRect">
            <a:avLst>
              <a:gd name="adj" fmla="val 16667"/>
            </a:avLst>
          </a:prstGeom>
          <a:solidFill>
            <a:srgbClr val="908E3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altLang="ja-JP" sz="3000" dirty="0" smtClean="0">
                <a:solidFill>
                  <a:schemeClr val="bg1"/>
                </a:solidFill>
                <a:ea typeface="標楷體" pitchFamily="65" charset="-120"/>
              </a:rPr>
              <a:t>Этикетки</a:t>
            </a:r>
            <a:endParaRPr lang="en-US" altLang="ja-JP" sz="3000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010931" y="2044448"/>
            <a:ext cx="7125891" cy="1957298"/>
          </a:xfrm>
          <a:prstGeom prst="rect">
            <a:avLst/>
          </a:prstGeom>
          <a:solidFill>
            <a:srgbClr val="F2F0A0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2F0A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endParaRPr lang="ja-JP" altLang="en-US" sz="2800" dirty="0">
              <a:ea typeface="標楷體" pitchFamily="65" charset="-12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5061828" y="1325380"/>
            <a:ext cx="2810507" cy="572868"/>
          </a:xfrm>
          <a:prstGeom prst="roundRect">
            <a:avLst>
              <a:gd name="adj" fmla="val 16667"/>
            </a:avLst>
          </a:prstGeom>
          <a:solidFill>
            <a:srgbClr val="908E3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altLang="ja-JP" sz="3000" dirty="0" smtClean="0">
                <a:solidFill>
                  <a:schemeClr val="bg1"/>
                </a:solidFill>
                <a:ea typeface="標楷體" pitchFamily="65" charset="-120"/>
              </a:rPr>
              <a:t>Квитанций</a:t>
            </a:r>
            <a:endParaRPr lang="en-US" altLang="ja-JP" sz="3000" dirty="0">
              <a:solidFill>
                <a:schemeClr val="bg1"/>
              </a:solidFill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895567" y="2484315"/>
            <a:ext cx="2196747" cy="965872"/>
            <a:chOff x="1895567" y="2484315"/>
            <a:chExt cx="2196747" cy="965872"/>
          </a:xfrm>
        </p:grpSpPr>
        <p:pic>
          <p:nvPicPr>
            <p:cNvPr id="18" name="Picture 8" descr="M23-透明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895567" y="2484315"/>
              <a:ext cx="653270" cy="96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文字方塊 19"/>
            <p:cNvSpPr txBox="1"/>
            <p:nvPr/>
          </p:nvSpPr>
          <p:spPr>
            <a:xfrm>
              <a:off x="2608797" y="2807944"/>
              <a:ext cx="1483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M23</a:t>
              </a:r>
              <a:endParaRPr lang="zh-TW" altLang="en-US" sz="16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397807" y="2623278"/>
            <a:ext cx="2158746" cy="721979"/>
            <a:chOff x="5397807" y="2623278"/>
            <a:chExt cx="2158746" cy="721979"/>
          </a:xfrm>
        </p:grpSpPr>
        <p:pic>
          <p:nvPicPr>
            <p:cNvPr id="19" name="Picture 2" descr="D:\Desktop\Datasheet\Alpha-3R\design去背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97807" y="2623278"/>
              <a:ext cx="600279" cy="721979"/>
            </a:xfrm>
            <a:prstGeom prst="rect">
              <a:avLst/>
            </a:prstGeom>
            <a:noFill/>
          </p:spPr>
        </p:pic>
        <p:sp>
          <p:nvSpPr>
            <p:cNvPr id="21" name="文字方塊 20"/>
            <p:cNvSpPr txBox="1"/>
            <p:nvPr/>
          </p:nvSpPr>
          <p:spPr>
            <a:xfrm>
              <a:off x="6073036" y="2807944"/>
              <a:ext cx="1483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Alpha-3R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7148717"/>
      </p:ext>
    </p:extLst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скрыто в названии?</a:t>
            </a:r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98663" y="2817812"/>
            <a:ext cx="4384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TDP/TTP -  2</a:t>
            </a:r>
            <a:r>
              <a:rPr lang="ru-RU" sz="40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4000" dirty="0">
              <a:solidFill>
                <a:srgbClr val="320F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4432300" y="3516171"/>
            <a:ext cx="503238" cy="11352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1300" y="1865312"/>
            <a:ext cx="871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>
                <a:latin typeface="Arial" pitchFamily="34" charset="0"/>
                <a:cs typeface="Arial" pitchFamily="34" charset="0"/>
              </a:rPr>
              <a:t>Расшифровка названия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345238" y="3528872"/>
            <a:ext cx="1066800" cy="11225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1465263" y="3516171"/>
            <a:ext cx="1066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532063" y="3516171"/>
            <a:ext cx="1176337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922837" y="3523971"/>
            <a:ext cx="2627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1300" y="4651375"/>
            <a:ext cx="2997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Термопринтер</a:t>
            </a:r>
            <a:r>
              <a:rPr lang="en-US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термотрансферный</a:t>
            </a:r>
            <a:endParaRPr lang="en-US" sz="2000" dirty="0">
              <a:solidFill>
                <a:srgbClr val="320F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88481" y="4697115"/>
            <a:ext cx="2332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Разрешение, </a:t>
            </a:r>
            <a:r>
              <a:rPr lang="en-US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dpi</a:t>
            </a:r>
            <a:endParaRPr lang="en-US" sz="2000" dirty="0">
              <a:solidFill>
                <a:srgbClr val="320F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511796" y="3523972"/>
            <a:ext cx="26273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494338" y="3516172"/>
            <a:ext cx="576262" cy="11352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6095996" y="3523972"/>
            <a:ext cx="26273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904581" y="4709815"/>
            <a:ext cx="2332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Ширина</a:t>
            </a:r>
            <a:b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печати, мм</a:t>
            </a:r>
            <a:endParaRPr lang="en-US" sz="2000" dirty="0">
              <a:solidFill>
                <a:srgbClr val="320F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811962" y="4713416"/>
            <a:ext cx="2332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320F8B"/>
                </a:solidFill>
                <a:latin typeface="Arial" pitchFamily="34" charset="0"/>
                <a:cs typeface="Arial" pitchFamily="34" charset="0"/>
              </a:rPr>
              <a:t>Скорость печати, мм/сек</a:t>
            </a:r>
            <a:endParaRPr lang="en-US" sz="2000" dirty="0">
              <a:solidFill>
                <a:srgbClr val="320F8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82095"/>
      </p:ext>
    </p:extLst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12" grpId="0"/>
      <p:bldP spid="14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Принтеры начального класса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131386"/>
              </p:ext>
            </p:extLst>
          </p:nvPr>
        </p:nvGraphicFramePr>
        <p:xfrm>
          <a:off x="395288" y="1412875"/>
          <a:ext cx="8328024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006"/>
                <a:gridCol w="2082006"/>
                <a:gridCol w="2082006"/>
                <a:gridCol w="2082006"/>
              </a:tblGrid>
              <a:tr h="7919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</a:t>
                      </a:r>
                      <a:r>
                        <a:rPr lang="en-US" sz="1800" baseline="0" dirty="0" smtClean="0"/>
                        <a:t> TDP/TTP 225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</a:t>
                      </a:r>
                      <a:r>
                        <a:rPr lang="en-US" sz="1800" baseline="0" dirty="0" smtClean="0"/>
                        <a:t> TTP 245C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 TDP/TTP247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 TTP246M+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17607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652710"/>
              </p:ext>
            </p:extLst>
          </p:nvPr>
        </p:nvGraphicFramePr>
        <p:xfrm>
          <a:off x="395288" y="1412875"/>
          <a:ext cx="8328024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006"/>
                <a:gridCol w="2082006"/>
                <a:gridCol w="2082006"/>
                <a:gridCol w="2082006"/>
              </a:tblGrid>
              <a:tr h="7919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</a:t>
                      </a:r>
                      <a:r>
                        <a:rPr lang="en-US" sz="1800" baseline="0" dirty="0" smtClean="0"/>
                        <a:t> TDP/TTP 225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</a:t>
                      </a:r>
                      <a:r>
                        <a:rPr lang="en-US" sz="1800" baseline="0" dirty="0" smtClean="0"/>
                        <a:t> TTP 245C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 TDP/TTP247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 TDP244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17607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pic>
        <p:nvPicPr>
          <p:cNvPr id="7" name="Picture 3" descr="C:\Users\victoria\Documents\Фото конкурентов\item_image_102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M:\Marketing\Pictures\Pictures_Printer\TTP-245C\TTP-245C_Navy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471738"/>
            <a:ext cx="19907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78341"/>
              </p:ext>
            </p:extLst>
          </p:nvPr>
        </p:nvGraphicFramePr>
        <p:xfrm>
          <a:off x="2535238" y="4003675"/>
          <a:ext cx="4119562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81"/>
                <a:gridCol w="2059781"/>
              </a:tblGrid>
              <a:tr h="7919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 TDP225W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</a:t>
                      </a:r>
                      <a:r>
                        <a:rPr lang="en-US" sz="1800" baseline="0" dirty="0" smtClean="0"/>
                        <a:t> TTP 244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17607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pic>
        <p:nvPicPr>
          <p:cNvPr id="10" name="Picture 10" descr="TDP-225-透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15843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victoria\Documents\Фото конкурентов\item_image_1031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60" y="2308232"/>
            <a:ext cx="1584176" cy="15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TDP-225-透明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829174"/>
            <a:ext cx="1550988" cy="232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31" y="4957205"/>
            <a:ext cx="1624394" cy="15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 descr="C:\Users\victoria\Documents\Фото конкурентов\item_image_102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7081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Принтеры начального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8" y="1619250"/>
            <a:ext cx="5880100" cy="46894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TDP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/ТТР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225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Ключевые преимущества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Скорость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печати: 127 мм/сек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Почти в 2,5 раза больше длина печати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Перемещаемый датчик «черной метки»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Встроенный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SD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-разъем – больше объем дополнительной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памяти до 4 Гб.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В 3-4 раза дешевле карта памяти!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Принтер использует скоростной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интерфейс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USB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2.0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Поставляется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комплекте с кабелем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USB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Опционально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USB-host, Ethernet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Гарантия 2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года.</a:t>
            </a:r>
          </a:p>
          <a:p>
            <a:pPr lvl="3">
              <a:buFont typeface="Wingdings" pitchFamily="2" charset="2"/>
              <a:buChar char="§"/>
              <a:defRPr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10" descr="TDP-225-透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168400"/>
            <a:ext cx="26098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7600" y="44323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Конкурентные модели: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LPT/TLP 2824 Plus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102 </a:t>
            </a:r>
            <a:r>
              <a:rPr lang="ru-RU" dirty="0" smtClean="0">
                <a:solidFill>
                  <a:srgbClr val="002060"/>
                </a:solidFill>
              </a:rPr>
              <a:t>мм/сек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USB 1.1., RS232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TDP 225W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689" y="1631950"/>
            <a:ext cx="5141911" cy="4525963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/>
              <a:t>Отличительные особенности: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Ширина печати: 52 мм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Скорость печати: 102 мм/сек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Интерфейсы: </a:t>
            </a:r>
            <a:r>
              <a:rPr lang="en-US" sz="1800" dirty="0" smtClean="0"/>
              <a:t>USB 2.0, Ethernet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USB-host </a:t>
            </a:r>
            <a:r>
              <a:rPr lang="ru-RU" sz="1800" dirty="0" smtClean="0"/>
              <a:t> опционально для подключения сканера или внешней клавиатуры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SD</a:t>
            </a:r>
            <a:r>
              <a:rPr lang="ru-RU" sz="1800" dirty="0" smtClean="0"/>
              <a:t> – возможность увеличения объема памяти до 4 Гб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Перемещаемый датчик «черной метки»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Встроенные часы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Графический дисплей (128х64)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2 года гарантии</a:t>
            </a:r>
          </a:p>
          <a:p>
            <a:pPr>
              <a:buFont typeface="Wingdings" pitchFamily="2" charset="2"/>
              <a:buChar char="§"/>
            </a:pPr>
            <a:endParaRPr lang="ru-RU" sz="1800" dirty="0"/>
          </a:p>
        </p:txBody>
      </p:sp>
      <p:pic>
        <p:nvPicPr>
          <p:cNvPr id="4" name="Рисунок 3" descr="produc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776" y="1619320"/>
            <a:ext cx="2915485" cy="22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ТТР 245С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73200"/>
            <a:ext cx="4711700" cy="46370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Ключевые преимущества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Компактный, стильный и производительный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Принтер сетевой по умолчанию: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встроенная сетевая карта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Ethernet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USB 2.0, RS232, LPT &amp; Ethernet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стандарте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Универсальные расходные материалы с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Zebra GK420t/GX420t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Max.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лина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110м.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Реже замена материала – дольше бесперебойная печать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Перемещаемый датчик «черной метки»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Печать этикеток любого формата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 года гарантии.</a:t>
            </a:r>
          </a:p>
        </p:txBody>
      </p:sp>
      <p:pic>
        <p:nvPicPr>
          <p:cNvPr id="29700" name="Picture 3" descr="M:\Marketing\Pictures\Pictures_Printer\TTP-245C\TTP-245C_Navy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1830388"/>
            <a:ext cx="3606800" cy="2403475"/>
          </a:xfrm>
        </p:spPr>
      </p:pic>
      <p:sp>
        <p:nvSpPr>
          <p:cNvPr id="5" name="TextBox 4"/>
          <p:cNvSpPr txBox="1"/>
          <p:nvPr/>
        </p:nvSpPr>
        <p:spPr>
          <a:xfrm>
            <a:off x="6197600" y="44323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Конкурентные модели: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LPT/TLP 2844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GK420t, GX420t</a:t>
            </a:r>
          </a:p>
        </p:txBody>
      </p:sp>
    </p:spTree>
    <p:extLst>
      <p:ext uri="{BB962C8B-B14F-4D97-AF65-F5344CB8AC3E}">
        <p14:creationId xmlns:p14="http://schemas.microsoft.com/office/powerpoint/2010/main" val="31899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TDP/TTP 247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Ключевые преимущества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Вместительный и производительный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178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мм/сек – скорость печати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300 м длина намотки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втулка)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OUT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Реже замена. Дольше бесперебойная печать. 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Дешевле расходный материал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совместим с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Zebra Stripe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S4M 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 300 м)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Перемещаемый датчики: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«на просвет» и «черной метки»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Ширина печати до 108 мм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Простота замены резинового вала.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Без инструментов!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Гарантия 2 года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3" descr="C:\Users\victoria\Documents\Фото конкурентов\item_image_1028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4763" y="1525588"/>
            <a:ext cx="3602037" cy="3602037"/>
          </a:xfrm>
        </p:spPr>
      </p:pic>
      <p:sp>
        <p:nvSpPr>
          <p:cNvPr id="5" name="TextBox 4"/>
          <p:cNvSpPr txBox="1"/>
          <p:nvPr/>
        </p:nvSpPr>
        <p:spPr>
          <a:xfrm>
            <a:off x="5575300" y="5092700"/>
            <a:ext cx="336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Конкурентные модели: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GX420t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152 </a:t>
            </a:r>
            <a:r>
              <a:rPr lang="ru-RU" dirty="0" smtClean="0">
                <a:solidFill>
                  <a:srgbClr val="002060"/>
                </a:solidFill>
              </a:rPr>
              <a:t>мм/сек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USB 1.1., RS232, LPT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 TDP 244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8" y="1412776"/>
            <a:ext cx="7175647" cy="4896544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Ключевые преимущества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Лучший выбор для поточной термопечати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Перемещаемый датчик этикеток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Лучшая цена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Гарантия 2 года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Основные технические характеристики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84175" lvl="1" indent="-342900" defTabSz="914400"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00009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Скорость </a:t>
            </a:r>
            <a:r>
              <a:rPr lang="ru-RU" altLang="zh-TW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печати: </a:t>
            </a: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102 </a:t>
            </a:r>
            <a:r>
              <a:rPr lang="ru-RU" altLang="zh-TW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мм/сек</a:t>
            </a:r>
            <a:endParaRPr lang="en-US" altLang="zh-TW" dirty="0">
              <a:solidFill>
                <a:srgbClr val="00206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84175" lvl="1" indent="-342900" defTabSz="914400">
              <a:buFont typeface="Wingdings" pitchFamily="2" charset="2"/>
              <a:buChar char="§"/>
              <a:defRPr/>
            </a:pPr>
            <a:r>
              <a:rPr lang="ru-RU" altLang="zh-TW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Ширина печати: </a:t>
            </a: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108 </a:t>
            </a:r>
            <a:r>
              <a:rPr lang="ru-RU" altLang="zh-TW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мм</a:t>
            </a:r>
            <a:endParaRPr lang="en-US" altLang="zh-TW" dirty="0">
              <a:solidFill>
                <a:srgbClr val="00206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84175" lvl="1" indent="-342900" defTabSz="914400">
              <a:buFont typeface="Wingdings" pitchFamily="2" charset="2"/>
              <a:buChar char="§"/>
              <a:defRPr/>
            </a:pPr>
            <a:r>
              <a:rPr lang="ru-RU" altLang="zh-TW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Память: </a:t>
            </a:r>
            <a:r>
              <a:rPr lang="en-US" altLang="zh-TW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 MB Flash, 8 MB </a:t>
            </a:r>
            <a:r>
              <a:rPr lang="en-US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SDRAM</a:t>
            </a: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(</a:t>
            </a:r>
            <a:r>
              <a:rPr lang="en-US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SD-</a:t>
            </a: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разъем для дополнительной карты</a:t>
            </a:r>
            <a:b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памяти до 4 Гб)</a:t>
            </a:r>
            <a:endParaRPr lang="en-US" altLang="zh-TW" dirty="0">
              <a:solidFill>
                <a:srgbClr val="00206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84175" lvl="1" indent="-342900" defTabSz="914400"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Интерфейсы</a:t>
            </a:r>
            <a:r>
              <a:rPr lang="ru-RU" altLang="zh-TW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 </a:t>
            </a:r>
            <a:r>
              <a:rPr lang="en-US" altLang="zh-TW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USB 2.0</a:t>
            </a:r>
            <a:endParaRPr lang="ru-RU" altLang="zh-TW" dirty="0">
              <a:solidFill>
                <a:srgbClr val="00206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84175" lvl="4" indent="-342900" defTabSz="914400">
              <a:buFont typeface="Wingdings" pitchFamily="2" charset="2"/>
              <a:buChar char="§"/>
              <a:defRPr/>
            </a:pPr>
            <a:r>
              <a:rPr lang="ru-RU" altLang="zh-TW" sz="1800" dirty="0" smtClean="0">
                <a:solidFill>
                  <a:srgbClr val="00206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Опционально: отделитель, резак, внешняя подставка.</a:t>
            </a:r>
            <a:endParaRPr lang="en-US" altLang="zh-TW" sz="1800" dirty="0">
              <a:solidFill>
                <a:srgbClr val="00206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victoria\Documents\Фото конкурентов\item_image_103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087343" cy="29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7600" y="44323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Конкурентные модели: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LP</a:t>
            </a:r>
            <a:r>
              <a:rPr lang="ru-RU" dirty="0" smtClean="0">
                <a:solidFill>
                  <a:srgbClr val="002060"/>
                </a:solidFill>
              </a:rPr>
              <a:t>2844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GK420d</a:t>
            </a:r>
          </a:p>
        </p:txBody>
      </p:sp>
    </p:spTree>
    <p:extLst>
      <p:ext uri="{BB962C8B-B14F-4D97-AF65-F5344CB8AC3E}">
        <p14:creationId xmlns:p14="http://schemas.microsoft.com/office/powerpoint/2010/main" val="3829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Содержание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ru-RU" dirty="0" smtClean="0">
                <a:latin typeface="Arial" charset="0"/>
                <a:cs typeface="Arial" charset="0"/>
              </a:rPr>
              <a:t>История компании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dirty="0" smtClean="0">
                <a:latin typeface="Arial" charset="0"/>
                <a:cs typeface="Arial" charset="0"/>
              </a:rPr>
              <a:t>Обзор продуктовой линейки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dirty="0" smtClean="0">
                <a:latin typeface="Arial" charset="0"/>
                <a:cs typeface="Arial" charset="0"/>
              </a:rPr>
              <a:t>Почему именно </a:t>
            </a:r>
            <a:r>
              <a:rPr lang="en-US" dirty="0" smtClean="0">
                <a:latin typeface="Arial" charset="0"/>
                <a:cs typeface="Arial" charset="0"/>
              </a:rPr>
              <a:t>TSC?</a:t>
            </a:r>
            <a:endParaRPr lang="ru-RU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dirty="0" smtClean="0">
                <a:latin typeface="Arial" charset="0"/>
                <a:cs typeface="Arial" charset="0"/>
              </a:rPr>
              <a:t>Итоги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Сферы 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8" y="1543050"/>
            <a:ext cx="83280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Розничная торговля: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Печать ценников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Маркировка полок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Печать купонов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err="1" smtClean="0"/>
              <a:t>Перемаркировка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Медицина: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Маркировка анализов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Маркировка историй болезни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Печать браслетов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Инвентаризация основных средств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Малый и средний бизнес промышленных предприятий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Офис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Печать адресных этикеток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Инвентаризация основных средств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703933"/>
            <a:ext cx="3070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Принтеры промышленного класса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288" y="1412875"/>
          <a:ext cx="8353425" cy="26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75"/>
                <a:gridCol w="2784475"/>
                <a:gridCol w="2784475"/>
              </a:tblGrid>
              <a:tr h="914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</a:t>
                      </a:r>
                      <a:r>
                        <a:rPr lang="en-US" sz="1800" baseline="0" dirty="0" smtClean="0"/>
                        <a:t> ME 240/340</a:t>
                      </a:r>
                      <a:endParaRPr lang="ru-RU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TSC TTP246M+/344M+</a:t>
                      </a:r>
                      <a:endParaRPr lang="ru-RU" sz="1800" dirty="0" smtClean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TSC</a:t>
                      </a:r>
                      <a:r>
                        <a:rPr lang="en-US" sz="1800" baseline="0" dirty="0" smtClean="0"/>
                        <a:t> TTP2410M/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TTP346M/TTP644M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45" marR="91445" marT="45710" marB="45710"/>
                </a:tc>
              </a:tr>
              <a:tr h="176074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0" marB="45710"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195388" y="4149725"/>
          <a:ext cx="6399212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606"/>
                <a:gridCol w="3199606"/>
              </a:tblGrid>
              <a:tr h="7919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 TTP268M/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TTP366M</a:t>
                      </a:r>
                      <a:endParaRPr lang="ru-RU" sz="1800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TSC TTP384M</a:t>
                      </a:r>
                      <a:endParaRPr lang="ru-RU" sz="1800" dirty="0"/>
                    </a:p>
                  </a:txBody>
                  <a:tcPr marL="91444" marR="91444" marT="45710" marB="45710"/>
                </a:tc>
              </a:tr>
              <a:tr h="17607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0" marB="45710"/>
                </a:tc>
              </a:tr>
            </a:tbl>
          </a:graphicData>
        </a:graphic>
      </p:graphicFrame>
      <p:pic>
        <p:nvPicPr>
          <p:cNvPr id="21532" name="Picture 3" descr="M:\Marketing\Pictures\Pictures_Printer\TTP-2410M Series\TTP-2410M Series 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387600"/>
            <a:ext cx="17811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3" descr="M:\Marketing\Pictures\Pictures_Printer\TTP-2410M Series\TTP-2410M Series 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2387600"/>
            <a:ext cx="17811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965700"/>
            <a:ext cx="171926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991100"/>
            <a:ext cx="23574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4" descr="D:\Desktop\Datasheet\TTP-245m\ME240-photo\ME240-P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406650"/>
            <a:ext cx="15081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ME240/ME340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9" y="1619250"/>
            <a:ext cx="4354511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Ключевые преимущества: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Модульный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Эргономичный дизайн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Отличная цена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Термотрансферный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по умолчанию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Универсальный: намотка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риббона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OUT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Длина намотки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450м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Этикетки на втулке: 40/76 мм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Опционально: отделитель, резак,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Ethernet, LPT, USB host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Русифицированное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меню пользователя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1100" y="5003800"/>
            <a:ext cx="394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D286A"/>
                </a:solidFill>
              </a:rPr>
              <a:t>Скорость: 152 мм/сек</a:t>
            </a:r>
          </a:p>
          <a:p>
            <a:r>
              <a:rPr lang="ru-RU" dirty="0" smtClean="0">
                <a:solidFill>
                  <a:srgbClr val="1D286A"/>
                </a:solidFill>
              </a:rPr>
              <a:t>Разрешение: 203 </a:t>
            </a:r>
            <a:r>
              <a:rPr lang="en-US" dirty="0" smtClean="0">
                <a:solidFill>
                  <a:srgbClr val="1D286A"/>
                </a:solidFill>
              </a:rPr>
              <a:t>dpi/300dpi</a:t>
            </a:r>
            <a:endParaRPr lang="ru-RU" dirty="0" smtClean="0">
              <a:solidFill>
                <a:srgbClr val="1D286A"/>
              </a:solidFill>
            </a:endParaRPr>
          </a:p>
          <a:p>
            <a:r>
              <a:rPr lang="ru-RU" dirty="0" smtClean="0">
                <a:solidFill>
                  <a:srgbClr val="1D286A"/>
                </a:solidFill>
              </a:rPr>
              <a:t>Ширина: 102 мм</a:t>
            </a:r>
            <a:endParaRPr lang="en-US" dirty="0" smtClean="0">
              <a:solidFill>
                <a:srgbClr val="1D286A"/>
              </a:solidFill>
            </a:endParaRPr>
          </a:p>
          <a:p>
            <a:r>
              <a:rPr lang="ru-RU" dirty="0" smtClean="0">
                <a:solidFill>
                  <a:srgbClr val="1D286A"/>
                </a:solidFill>
              </a:rPr>
              <a:t>Интерфейсы: </a:t>
            </a:r>
            <a:r>
              <a:rPr lang="en-US" dirty="0" smtClean="0">
                <a:solidFill>
                  <a:srgbClr val="1D286A"/>
                </a:solidFill>
              </a:rPr>
              <a:t>USB 2.0, RS232</a:t>
            </a:r>
            <a:endParaRPr lang="ru-RU" dirty="0" smtClean="0">
              <a:solidFill>
                <a:srgbClr val="1D286A"/>
              </a:solidFill>
            </a:endParaRPr>
          </a:p>
        </p:txBody>
      </p:sp>
      <p:pic>
        <p:nvPicPr>
          <p:cNvPr id="6" name="Picture 4" descr="D:\Desktop\Datasheet\TTP-245m\ME240-photo\ME240-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1" y="1479550"/>
            <a:ext cx="2971800" cy="325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2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ТТР246М+</a:t>
            </a:r>
            <a:r>
              <a:rPr lang="en-US" dirty="0" smtClean="0">
                <a:latin typeface="Arial" charset="0"/>
                <a:cs typeface="Arial" charset="0"/>
              </a:rPr>
              <a:t>/TTP344M+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9" y="1619250"/>
            <a:ext cx="4354511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Ключевые преимущества: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Мощный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экономичный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Скорость печати до 203 мм/сек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Разрешение: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203 dpi/300 dpi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Интерфейсы: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USB, LPT, RS232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Универсальный: намотка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IN/OUT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Длина намотки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600м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Этикетки на втулке: 40/76 мм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Опционально: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внутренний смотчик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отделитель, резак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Русифицированное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меню пользователя</a:t>
            </a:r>
          </a:p>
        </p:txBody>
      </p:sp>
      <p:pic>
        <p:nvPicPr>
          <p:cNvPr id="22532" name="Picture 3" descr="M:\Marketing\Pictures\Pictures_Printer\TTP-2410M Series\TTP-2410M Series - 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400" y="1603375"/>
            <a:ext cx="3517900" cy="3106738"/>
          </a:xfrm>
        </p:spPr>
      </p:pic>
      <p:sp>
        <p:nvSpPr>
          <p:cNvPr id="6" name="TextBox 5"/>
          <p:cNvSpPr txBox="1"/>
          <p:nvPr/>
        </p:nvSpPr>
        <p:spPr>
          <a:xfrm>
            <a:off x="5205145" y="5207000"/>
            <a:ext cx="319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</a:t>
            </a:r>
            <a:r>
              <a:rPr lang="ru-RU" u="sng" dirty="0">
                <a:solidFill>
                  <a:srgbClr val="002060"/>
                </a:solidFill>
              </a:rPr>
              <a:t>е</a:t>
            </a:r>
            <a:r>
              <a:rPr lang="ru-RU" u="sng" dirty="0" smtClean="0">
                <a:solidFill>
                  <a:srgbClr val="002060"/>
                </a:solidFill>
              </a:rPr>
              <a:t> аналоги: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Zebra S4M, ZM400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Datamax</a:t>
            </a:r>
            <a:r>
              <a:rPr lang="en-US" dirty="0" smtClean="0">
                <a:solidFill>
                  <a:srgbClr val="002060"/>
                </a:solidFill>
              </a:rPr>
              <a:t> M-</a:t>
            </a:r>
            <a:r>
              <a:rPr lang="ru-RU" dirty="0" smtClean="0">
                <a:solidFill>
                  <a:srgbClr val="002060"/>
                </a:solidFill>
              </a:rPr>
              <a:t>класс</a:t>
            </a:r>
            <a:r>
              <a:rPr lang="en-US" dirty="0" smtClean="0">
                <a:solidFill>
                  <a:srgbClr val="002060"/>
                </a:solidFill>
              </a:rPr>
              <a:t>, I-</a:t>
            </a:r>
            <a:r>
              <a:rPr lang="ru-RU" dirty="0" smtClean="0">
                <a:solidFill>
                  <a:srgbClr val="002060"/>
                </a:solidFill>
              </a:rPr>
              <a:t>класс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TP-2410M Series -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384300"/>
            <a:ext cx="2868614" cy="402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ТТР2410</a:t>
            </a:r>
            <a:r>
              <a:rPr lang="en-US" smtClean="0">
                <a:latin typeface="Arial" charset="0"/>
                <a:cs typeface="Arial" charset="0"/>
              </a:rPr>
              <a:t>M/TTP346M/TTP644M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9" y="1619250"/>
            <a:ext cx="46212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Ключевые преимущества: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Мощный,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производительный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корость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печати до 305 мм/сек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Разрешение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203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300, 600 dpi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USB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2.0, RS232, LPT, Ethernet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в стандарте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Универсальный: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Намотка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риббона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IN/OUT – 600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м.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Совместим с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Zebra S4M, ZM400,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Datamax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M/I/H-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класс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PS/2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внешней клавиатуры.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Печать без ПК!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Русифицированное меню пользователя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5145" y="5207000"/>
            <a:ext cx="2697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</a:t>
            </a:r>
            <a:r>
              <a:rPr lang="ru-RU" u="sng" dirty="0">
                <a:solidFill>
                  <a:srgbClr val="002060"/>
                </a:solidFill>
              </a:rPr>
              <a:t>е</a:t>
            </a:r>
            <a:r>
              <a:rPr lang="ru-RU" u="sng" dirty="0" smtClean="0">
                <a:solidFill>
                  <a:srgbClr val="002060"/>
                </a:solidFill>
              </a:rPr>
              <a:t> аналоги: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Zebra ZM</a:t>
            </a:r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00</a:t>
            </a:r>
            <a:r>
              <a:rPr lang="ru-RU" dirty="0" smtClean="0">
                <a:solidFill>
                  <a:srgbClr val="002060"/>
                </a:solidFill>
              </a:rPr>
              <a:t>/105</a:t>
            </a:r>
            <a:r>
              <a:rPr lang="en-US" dirty="0" smtClean="0">
                <a:solidFill>
                  <a:srgbClr val="002060"/>
                </a:solidFill>
              </a:rPr>
              <a:t>SL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Datamax</a:t>
            </a:r>
            <a:r>
              <a:rPr lang="en-US" dirty="0" smtClean="0">
                <a:solidFill>
                  <a:srgbClr val="002060"/>
                </a:solidFill>
              </a:rPr>
              <a:t> I-</a:t>
            </a:r>
            <a:r>
              <a:rPr lang="ru-RU" dirty="0" smtClean="0">
                <a:solidFill>
                  <a:srgbClr val="002060"/>
                </a:solidFill>
              </a:rPr>
              <a:t>класс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31" y="1443832"/>
            <a:ext cx="3047175" cy="48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971550" y="1116013"/>
            <a:ext cx="79930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endParaRPr lang="zh-TW" altLang="zh-TW" b="1">
              <a:latin typeface="Calibri" pitchFamily="34" charset="0"/>
            </a:endParaRPr>
          </a:p>
        </p:txBody>
      </p:sp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Опции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Дополнительные аксессуары: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Отделитель этикеток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Внутренний смотчик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Резак: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Стандартный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Усиленный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текстильных ярлыков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TSC TTP-384M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875" y="1743075"/>
            <a:ext cx="4213225" cy="425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3000"/>
              </a:lnSpc>
              <a:defRPr/>
            </a:pPr>
            <a:r>
              <a:rPr lang="ru-RU" altLang="zh-TW" b="1" u="sng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Ключевые особенности:</a:t>
            </a:r>
            <a:r>
              <a:rPr lang="en-US" altLang="zh-TW" b="1" u="sng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b="1" u="sng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endParaRPr lang="en-US" altLang="zh-TW" b="1" u="sng" dirty="0" smtClean="0">
              <a:solidFill>
                <a:srgbClr val="1D286A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285750" indent="-2857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Печать этикеток формата А4</a:t>
            </a:r>
          </a:p>
          <a:p>
            <a:pPr marL="285750" indent="-2857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Разрешение печати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300 dpi</a:t>
            </a:r>
          </a:p>
          <a:p>
            <a:pPr indent="2730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Ширина печати до 219 мм</a:t>
            </a:r>
            <a:endParaRPr lang="en-US" altLang="zh-TW" dirty="0" smtClean="0">
              <a:solidFill>
                <a:srgbClr val="1D286A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266700" indent="-26670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Универсальная намотка </a:t>
            </a:r>
            <a:r>
              <a:rPr lang="ru-RU" altLang="zh-TW" dirty="0" err="1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риббона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In/Out</a:t>
            </a:r>
            <a:endParaRPr lang="ru-RU" altLang="zh-TW" dirty="0" smtClean="0">
              <a:solidFill>
                <a:srgbClr val="1D286A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indent="2730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Длина красящей ленты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600 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м</a:t>
            </a:r>
          </a:p>
          <a:p>
            <a:pPr marL="266700" indent="-266700" defTabSz="914400">
              <a:spcBef>
                <a:spcPts val="432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Internal Ethernet, USB, LPT, RS232 &amp; PS/2 ports </a:t>
            </a:r>
            <a:r>
              <a:rPr lang="ru-RU" altLang="zh-TW" dirty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стандартно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</a:p>
          <a:p>
            <a:pPr marL="266700" indent="-26670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8 MB Flash, 32 MB SDRAM &amp; 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SD Flash memory</a:t>
            </a:r>
          </a:p>
          <a:p>
            <a:pPr marL="266700" indent="-26670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Опционально: нож и интерфейс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GPIO</a:t>
            </a:r>
            <a:r>
              <a:rPr lang="ru-RU" altLang="zh-TW" dirty="0" smtClean="0">
                <a:solidFill>
                  <a:srgbClr val="00009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ru-RU" altLang="zh-TW" dirty="0" smtClean="0">
                <a:solidFill>
                  <a:srgbClr val="00009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endParaRPr lang="en-US" altLang="zh-TW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26628" name="Picture 12" descr="TTP-384M-透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99" y="869024"/>
            <a:ext cx="3960813" cy="593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5145" y="5207000"/>
            <a:ext cx="2697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</a:t>
            </a:r>
            <a:r>
              <a:rPr lang="ru-RU" u="sng" dirty="0">
                <a:solidFill>
                  <a:srgbClr val="002060"/>
                </a:solidFill>
              </a:rPr>
              <a:t>е</a:t>
            </a:r>
            <a:r>
              <a:rPr lang="ru-RU" u="sng" dirty="0" smtClean="0">
                <a:solidFill>
                  <a:srgbClr val="002060"/>
                </a:solidFill>
              </a:rPr>
              <a:t> аналоги: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Zebra </a:t>
            </a:r>
            <a:r>
              <a:rPr lang="ru-RU" dirty="0" smtClean="0">
                <a:solidFill>
                  <a:srgbClr val="002060"/>
                </a:solidFill>
              </a:rPr>
              <a:t>220</a:t>
            </a:r>
            <a:r>
              <a:rPr lang="en-US" dirty="0" smtClean="0">
                <a:solidFill>
                  <a:srgbClr val="002060"/>
                </a:solidFill>
              </a:rPr>
              <a:t>Xi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Datamax</a:t>
            </a:r>
            <a:r>
              <a:rPr lang="en-US" dirty="0" smtClean="0">
                <a:solidFill>
                  <a:srgbClr val="002060"/>
                </a:solidFill>
              </a:rPr>
              <a:t> H-8308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 TTP268M/TTP366M</a:t>
            </a:r>
            <a:endParaRPr lang="ru-RU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6875" y="1743075"/>
            <a:ext cx="4378325" cy="425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3000"/>
              </a:lnSpc>
              <a:defRPr/>
            </a:pPr>
            <a:r>
              <a:rPr lang="ru-RU" altLang="zh-TW" b="1" u="sng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Ключевые особенности:</a:t>
            </a:r>
            <a:r>
              <a:rPr lang="en-US" altLang="zh-TW" b="1" u="sng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b="1" u="sng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endParaRPr lang="en-US" altLang="zh-TW" b="1" u="sng" dirty="0" smtClean="0">
              <a:solidFill>
                <a:srgbClr val="1D286A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285750" indent="-2857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Печать этикеток формата А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</a:t>
            </a:r>
            <a:endParaRPr lang="ru-RU" altLang="zh-TW" dirty="0" smtClean="0">
              <a:solidFill>
                <a:srgbClr val="1D286A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285750" indent="-2857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Разрешение печати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203 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или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300 dpi</a:t>
            </a:r>
          </a:p>
          <a:p>
            <a:pPr indent="2730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Ширина печати до 168 мм</a:t>
            </a:r>
            <a:endParaRPr lang="en-US" altLang="zh-TW" dirty="0" smtClean="0">
              <a:solidFill>
                <a:srgbClr val="1D286A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266700" indent="-26670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Универсальная намотка </a:t>
            </a:r>
            <a:r>
              <a:rPr lang="ru-RU" altLang="zh-TW" dirty="0" err="1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риббона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In/Out</a:t>
            </a:r>
            <a:endParaRPr lang="ru-RU" altLang="zh-TW" dirty="0" smtClean="0">
              <a:solidFill>
                <a:srgbClr val="1D286A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indent="27305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Длина красящей ленты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600 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м</a:t>
            </a:r>
          </a:p>
          <a:p>
            <a:pPr marL="266700" indent="-266700" defTabSz="914400">
              <a:spcBef>
                <a:spcPts val="432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Internal Ethernet, USB, LPT, RS232 &amp; PS/2 ports </a:t>
            </a:r>
            <a:r>
              <a:rPr lang="ru-RU" altLang="zh-TW" dirty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стандартно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</a:p>
          <a:p>
            <a:pPr marL="266700" indent="-26670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8 MB Flash, 32 MB SDRAM &amp; </a:t>
            </a: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SD Flash memory</a:t>
            </a:r>
          </a:p>
          <a:p>
            <a:pPr marL="266700" indent="-266700" defTabSz="914400">
              <a:spcBef>
                <a:spcPts val="0"/>
              </a:spcBef>
              <a:buClr>
                <a:srgbClr val="E5021F"/>
              </a:buClr>
              <a:buFont typeface="Wingdings" pitchFamily="2" charset="2"/>
              <a:buChar char="§"/>
              <a:defRPr/>
            </a:pPr>
            <a:r>
              <a:rPr lang="ru-RU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Опционально: отделитель, нож и интерфейс </a:t>
            </a:r>
            <a:r>
              <a:rPr lang="en-US" altLang="zh-TW" dirty="0" smtClean="0">
                <a:solidFill>
                  <a:srgbClr val="1D286A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GPIO</a:t>
            </a:r>
            <a:r>
              <a:rPr lang="ru-RU" altLang="zh-TW" dirty="0" smtClean="0">
                <a:solidFill>
                  <a:srgbClr val="00009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ru-RU" altLang="zh-TW" dirty="0" smtClean="0">
                <a:solidFill>
                  <a:srgbClr val="00009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endParaRPr lang="en-US" altLang="zh-TW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7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2" y="1411288"/>
            <a:ext cx="364331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5145" y="5207000"/>
            <a:ext cx="2697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Конкурентны</a:t>
            </a:r>
            <a:r>
              <a:rPr lang="ru-RU" u="sng" dirty="0">
                <a:solidFill>
                  <a:srgbClr val="002060"/>
                </a:solidFill>
              </a:rPr>
              <a:t>е</a:t>
            </a:r>
            <a:r>
              <a:rPr lang="ru-RU" u="sng" dirty="0" smtClean="0">
                <a:solidFill>
                  <a:srgbClr val="002060"/>
                </a:solidFill>
              </a:rPr>
              <a:t> аналоги: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Zebra ZM600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Datamax</a:t>
            </a:r>
            <a:r>
              <a:rPr lang="en-US" dirty="0" smtClean="0">
                <a:solidFill>
                  <a:srgbClr val="002060"/>
                </a:solidFill>
              </a:rPr>
              <a:t> H-6210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zh-TW" dirty="0" smtClean="0">
                <a:latin typeface="+mn-lt"/>
                <a:cs typeface="Arial" charset="0"/>
              </a:rPr>
              <a:t>Сферы применения</a:t>
            </a:r>
            <a:endParaRPr lang="zh-TW" altLang="en-US" dirty="0" smtClean="0">
              <a:latin typeface="+mn-lt"/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20675" y="1560513"/>
            <a:ext cx="3962400" cy="1052512"/>
            <a:chOff x="657" y="1979"/>
            <a:chExt cx="4446" cy="45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657" y="1979"/>
              <a:ext cx="454" cy="454"/>
            </a:xfrm>
            <a:prstGeom prst="rect">
              <a:avLst/>
            </a:prstGeom>
            <a:solidFill>
              <a:srgbClr val="643C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ja-JP" sz="3200" b="1" dirty="0">
                <a:solidFill>
                  <a:schemeClr val="bg1"/>
                </a:solidFill>
                <a:latin typeface="+mn-lt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111" y="1979"/>
              <a:ext cx="3992" cy="454"/>
            </a:xfrm>
            <a:prstGeom prst="rect">
              <a:avLst/>
            </a:prstGeom>
            <a:solidFill>
              <a:srgbClr val="EECA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ja-JP" sz="3200" dirty="0" smtClean="0">
                  <a:latin typeface="+mn-lt"/>
                  <a:ea typeface="標楷體" pitchFamily="65" charset="-120"/>
                </a:rPr>
                <a:t>Склад</a:t>
              </a:r>
              <a:endParaRPr kumimoji="0" lang="ja-JP" altLang="en-US" sz="3200" dirty="0">
                <a:latin typeface="+mn-lt"/>
                <a:ea typeface="標楷體" pitchFamily="65" charset="-12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20675" y="2724150"/>
            <a:ext cx="3962400" cy="1050925"/>
            <a:chOff x="657" y="1979"/>
            <a:chExt cx="4446" cy="45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57" y="1979"/>
              <a:ext cx="454" cy="454"/>
            </a:xfrm>
            <a:prstGeom prst="rect">
              <a:avLst/>
            </a:prstGeom>
            <a:solidFill>
              <a:srgbClr val="643C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ja-JP" sz="3200" b="1" dirty="0">
                <a:solidFill>
                  <a:schemeClr val="bg1"/>
                </a:solidFill>
                <a:latin typeface="+mn-lt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11" y="1979"/>
              <a:ext cx="3992" cy="454"/>
            </a:xfrm>
            <a:prstGeom prst="rect">
              <a:avLst/>
            </a:prstGeom>
            <a:solidFill>
              <a:srgbClr val="EECA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ja-JP" sz="3200" dirty="0" smtClean="0">
                  <a:latin typeface="+mn-lt"/>
                  <a:ea typeface="標楷體" pitchFamily="65" charset="-120"/>
                </a:rPr>
                <a:t>Здравоохранение</a:t>
              </a:r>
              <a:endParaRPr kumimoji="0" lang="ja-JP" altLang="en-US" sz="3200" dirty="0">
                <a:latin typeface="+mn-lt"/>
                <a:ea typeface="標楷體" pitchFamily="65" charset="-12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20675" y="3886200"/>
            <a:ext cx="3962400" cy="1050925"/>
            <a:chOff x="657" y="1979"/>
            <a:chExt cx="4446" cy="454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657" y="1979"/>
              <a:ext cx="454" cy="454"/>
            </a:xfrm>
            <a:prstGeom prst="rect">
              <a:avLst/>
            </a:prstGeom>
            <a:solidFill>
              <a:srgbClr val="643C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ja-JP" sz="3200" b="1" dirty="0">
                <a:solidFill>
                  <a:schemeClr val="bg1"/>
                </a:solidFill>
                <a:latin typeface="+mn-lt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111" y="1979"/>
              <a:ext cx="3992" cy="454"/>
            </a:xfrm>
            <a:prstGeom prst="rect">
              <a:avLst/>
            </a:prstGeom>
            <a:solidFill>
              <a:srgbClr val="EECA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ja-JP" sz="3200" dirty="0" smtClean="0">
                  <a:latin typeface="+mn-lt"/>
                  <a:ea typeface="標楷體" pitchFamily="65" charset="-120"/>
                </a:rPr>
                <a:t>Производство</a:t>
              </a:r>
              <a:endParaRPr kumimoji="0" lang="ja-JP" altLang="en-US" sz="3200" dirty="0">
                <a:latin typeface="+mn-lt"/>
                <a:ea typeface="標楷體" pitchFamily="65" charset="-120"/>
              </a:endParaRPr>
            </a:p>
          </p:txBody>
        </p:sp>
      </p:grpSp>
      <p:grpSp>
        <p:nvGrpSpPr>
          <p:cNvPr id="6" name="群組 21"/>
          <p:cNvGrpSpPr>
            <a:grpSpLocks/>
          </p:cNvGrpSpPr>
          <p:nvPr/>
        </p:nvGrpSpPr>
        <p:grpSpPr bwMode="auto">
          <a:xfrm>
            <a:off x="320675" y="5073650"/>
            <a:ext cx="3962400" cy="1052513"/>
            <a:chOff x="320041" y="5074371"/>
            <a:chExt cx="3962400" cy="1052109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20041" y="5074371"/>
              <a:ext cx="404813" cy="1052109"/>
            </a:xfrm>
            <a:prstGeom prst="rect">
              <a:avLst/>
            </a:prstGeom>
            <a:solidFill>
              <a:srgbClr val="643C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ja-JP" sz="3200" b="1" dirty="0">
                <a:solidFill>
                  <a:schemeClr val="bg1"/>
                </a:solidFill>
                <a:latin typeface="+mn-lt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724854" y="5074371"/>
              <a:ext cx="3557587" cy="1052109"/>
            </a:xfrm>
            <a:prstGeom prst="rect">
              <a:avLst/>
            </a:prstGeom>
            <a:solidFill>
              <a:srgbClr val="EECA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9900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altLang="ja-JP" sz="3200" dirty="0" smtClean="0">
                  <a:latin typeface="+mn-lt"/>
                  <a:ea typeface="標楷體" pitchFamily="65" charset="-120"/>
                </a:rPr>
                <a:t>Дистрибуция</a:t>
              </a:r>
              <a:endParaRPr kumimoji="0" lang="en-US" altLang="ja-JP" sz="3200" dirty="0">
                <a:latin typeface="+mn-lt"/>
                <a:ea typeface="標楷體" pitchFamily="65" charset="-120"/>
              </a:endParaRPr>
            </a:p>
          </p:txBody>
        </p:sp>
      </p:grpSp>
      <p:pic>
        <p:nvPicPr>
          <p:cNvPr id="13" name="圖片 12" descr="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0" y="2814638"/>
            <a:ext cx="412432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1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4002088"/>
            <a:ext cx="412273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1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0" y="1574800"/>
            <a:ext cx="4138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18" descr="1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0" y="5073650"/>
            <a:ext cx="41243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308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55" y="2406730"/>
            <a:ext cx="1653299" cy="1239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клиенты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" y="1543478"/>
            <a:ext cx="2922421" cy="1005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94" y="4041272"/>
            <a:ext cx="2086854" cy="973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19" y="3033721"/>
            <a:ext cx="2697938" cy="1007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9" y="3977772"/>
            <a:ext cx="2186319" cy="112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9" y="5453054"/>
            <a:ext cx="3233217" cy="640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8" y="2433315"/>
            <a:ext cx="1084145" cy="1295685"/>
          </a:xfrm>
          <a:prstGeom prst="rect">
            <a:avLst/>
          </a:prstGeom>
        </p:spPr>
      </p:pic>
      <p:pic>
        <p:nvPicPr>
          <p:cNvPr id="1026" name="Picture 2" descr="C:\Users\victoria\Desktop\Фото\ЛОГО\untitled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93672"/>
            <a:ext cx="26098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2137845"/>
            <a:ext cx="895350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50" y="1543478"/>
            <a:ext cx="1762125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37" y="1543478"/>
            <a:ext cx="2143125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94" y="4947959"/>
            <a:ext cx="24574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5685"/>
      </p:ext>
    </p:extLst>
  </p:cSld>
  <p:clrMapOvr>
    <a:masterClrMapping/>
  </p:clrMapOvr>
  <p:transition spd="med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SC_Template_C.jpg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TW" sz="24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Географическое расположение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89015" y="3287088"/>
            <a:ext cx="4115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spcBef>
                <a:spcPct val="20000"/>
              </a:spcBef>
              <a:tabLst>
                <a:tab pos="2336800" algn="l"/>
              </a:tabLst>
            </a:pPr>
            <a:r>
              <a:rPr lang="ru-RU" altLang="zh-TW" b="1" u="sng" dirty="0" smtClean="0">
                <a:solidFill>
                  <a:srgbClr val="1D286A"/>
                </a:solidFill>
                <a:ea typeface="標楷體" pitchFamily="65" charset="-120"/>
              </a:rPr>
              <a:t>Европы</a:t>
            </a:r>
            <a:endParaRPr lang="en-US" altLang="zh-TW" b="1" dirty="0">
              <a:solidFill>
                <a:srgbClr val="1D286A"/>
              </a:solidFill>
              <a:ea typeface="標楷體" pitchFamily="65" charset="-120"/>
            </a:endParaRPr>
          </a:p>
          <a:p>
            <a:pPr defTabSz="914400">
              <a:tabLst>
                <a:tab pos="2336800" algn="l"/>
              </a:tabLst>
            </a:pP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TSC Auto ID Technology EMEA</a:t>
            </a:r>
            <a:r>
              <a:rPr lang="en-US" altLang="zh-TW" b="1" dirty="0">
                <a:solidFill>
                  <a:srgbClr val="1D286A"/>
                </a:solidFill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GmbH </a:t>
            </a: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Munich, Germany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59472" y="1297962"/>
            <a:ext cx="3584817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tabLst>
                <a:tab pos="2336800" algn="l"/>
              </a:tabLst>
            </a:pPr>
            <a:r>
              <a:rPr lang="ru-RU" altLang="zh-TW" b="1" u="sng" dirty="0" smtClean="0">
                <a:solidFill>
                  <a:srgbClr val="1D286A"/>
                </a:solidFill>
                <a:ea typeface="標楷體" pitchFamily="65" charset="-120"/>
              </a:rPr>
              <a:t>Головной офис</a:t>
            </a:r>
            <a:endParaRPr lang="en-US" altLang="zh-TW" b="1" dirty="0">
              <a:solidFill>
                <a:srgbClr val="1D286A"/>
              </a:solidFill>
              <a:ea typeface="標楷體" pitchFamily="65" charset="-120"/>
            </a:endParaRPr>
          </a:p>
          <a:p>
            <a:pPr defTabSz="914400">
              <a:tabLst>
                <a:tab pos="2336800" algn="l"/>
              </a:tabLst>
            </a:pP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TSC Auto ID Technology Co</a:t>
            </a: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., Ltd.</a:t>
            </a:r>
          </a:p>
          <a:p>
            <a:pPr defTabSz="914400">
              <a:tabLst>
                <a:tab pos="2336800" algn="l"/>
              </a:tabLst>
            </a:pPr>
            <a:r>
              <a:rPr lang="ru-RU" altLang="zh-TW" dirty="0" smtClean="0">
                <a:solidFill>
                  <a:srgbClr val="1D286A"/>
                </a:solidFill>
                <a:ea typeface="標楷體" pitchFamily="65" charset="-120"/>
              </a:rPr>
              <a:t>Тайбэй, Тайвань</a:t>
            </a:r>
            <a:endParaRPr lang="en-US" altLang="zh-TW" dirty="0">
              <a:solidFill>
                <a:srgbClr val="1D286A"/>
              </a:solidFill>
              <a:ea typeface="標楷體" pitchFamily="65" charset="-12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689015" y="1304364"/>
            <a:ext cx="411575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120000"/>
              </a:lnSpc>
              <a:spcBef>
                <a:spcPct val="20000"/>
              </a:spcBef>
              <a:tabLst>
                <a:tab pos="2336800" algn="l"/>
              </a:tabLst>
            </a:pPr>
            <a:r>
              <a:rPr lang="ru-RU" altLang="zh-TW" b="1" u="sng" dirty="0" smtClean="0">
                <a:solidFill>
                  <a:srgbClr val="1D286A"/>
                </a:solidFill>
                <a:ea typeface="標楷體" pitchFamily="65" charset="-120"/>
              </a:rPr>
              <a:t>Китай</a:t>
            </a:r>
            <a:endParaRPr lang="en-US" altLang="zh-TW" b="1" u="sng" dirty="0">
              <a:solidFill>
                <a:srgbClr val="1D286A"/>
              </a:solidFill>
              <a:ea typeface="標楷體" pitchFamily="65" charset="-120"/>
            </a:endParaRPr>
          </a:p>
          <a:p>
            <a:pPr defTabSz="914400">
              <a:tabLst>
                <a:tab pos="2336800" algn="l"/>
              </a:tabLst>
            </a:pP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Tianjin TSC Auto ID Technology </a:t>
            </a: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Co., </a:t>
            </a:r>
            <a:r>
              <a:rPr lang="en-US" altLang="zh-TW" dirty="0" err="1" smtClean="0">
                <a:solidFill>
                  <a:srgbClr val="1D286A"/>
                </a:solidFill>
                <a:ea typeface="標楷體" pitchFamily="65" charset="-120"/>
              </a:rPr>
              <a:t>Ltd.Tianjin</a:t>
            </a: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, China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689015" y="2288046"/>
            <a:ext cx="411575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120000"/>
              </a:lnSpc>
              <a:tabLst>
                <a:tab pos="2336800" algn="l"/>
              </a:tabLst>
            </a:pPr>
            <a:r>
              <a:rPr lang="ru-RU" altLang="zh-TW" b="1" u="sng" dirty="0" smtClean="0">
                <a:solidFill>
                  <a:srgbClr val="1D286A"/>
                </a:solidFill>
                <a:ea typeface="標楷體" pitchFamily="65" charset="-120"/>
              </a:rPr>
              <a:t>Америка</a:t>
            </a:r>
            <a:endParaRPr lang="en-US" altLang="zh-TW" b="1" dirty="0">
              <a:solidFill>
                <a:srgbClr val="1D286A"/>
              </a:solidFill>
              <a:ea typeface="標楷體" pitchFamily="65" charset="-120"/>
            </a:endParaRPr>
          </a:p>
          <a:p>
            <a:pPr defTabSz="914400">
              <a:tabLst>
                <a:tab pos="2336800" algn="l"/>
              </a:tabLst>
            </a:pP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TSC Auto ID Technology America </a:t>
            </a: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Inc.</a:t>
            </a:r>
          </a:p>
          <a:p>
            <a:pPr defTabSz="914400">
              <a:tabLst>
                <a:tab pos="2336800" algn="l"/>
              </a:tabLst>
            </a:pP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Pomona</a:t>
            </a: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, CA. &amp; Orlando, FL., U.S.A</a:t>
            </a: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.</a:t>
            </a:r>
            <a:endParaRPr lang="en-US" altLang="zh-TW" dirty="0">
              <a:solidFill>
                <a:srgbClr val="1D286A"/>
              </a:solidFill>
              <a:ea typeface="標楷體" pitchFamily="65" charset="-120"/>
            </a:endParaRPr>
          </a:p>
        </p:txBody>
      </p:sp>
      <p:pic>
        <p:nvPicPr>
          <p:cNvPr id="1026" name="Picture 2" descr="2009 江陵金融大樓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1497" y="2679983"/>
            <a:ext cx="31813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691515" y="4125439"/>
            <a:ext cx="41157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spcBef>
                <a:spcPct val="20000"/>
              </a:spcBef>
              <a:tabLst>
                <a:tab pos="2336800" algn="l"/>
              </a:tabLst>
            </a:pPr>
            <a:r>
              <a:rPr lang="ru-RU" altLang="zh-TW" b="1" u="sng" dirty="0" smtClean="0">
                <a:solidFill>
                  <a:srgbClr val="1D286A"/>
                </a:solidFill>
                <a:ea typeface="標楷體" pitchFamily="65" charset="-120"/>
              </a:rPr>
              <a:t>Россия</a:t>
            </a:r>
            <a:endParaRPr lang="en-US" altLang="zh-TW" b="1" dirty="0">
              <a:solidFill>
                <a:srgbClr val="1D286A"/>
              </a:solidFill>
              <a:ea typeface="標楷體" pitchFamily="65" charset="-120"/>
            </a:endParaRPr>
          </a:p>
          <a:p>
            <a:pPr defTabSz="914400">
              <a:tabLst>
                <a:tab pos="2336800" algn="l"/>
              </a:tabLst>
            </a:pP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TSC Auto ID Technology EMEA </a:t>
            </a: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Russia </a:t>
            </a:r>
          </a:p>
          <a:p>
            <a:pPr defTabSz="914400">
              <a:tabLst>
                <a:tab pos="2336800" algn="l"/>
              </a:tabLst>
            </a:pP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Moscow, Russia</a:t>
            </a:r>
            <a:endParaRPr lang="en-US" altLang="zh-TW" dirty="0">
              <a:solidFill>
                <a:srgbClr val="1D286A"/>
              </a:solidFill>
              <a:ea typeface="標楷體" pitchFamily="65" charset="-12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694015" y="5240788"/>
            <a:ext cx="4115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spcBef>
                <a:spcPct val="20000"/>
              </a:spcBef>
              <a:tabLst>
                <a:tab pos="2336800" algn="l"/>
              </a:tabLst>
            </a:pPr>
            <a:r>
              <a:rPr lang="ru-RU" altLang="zh-TW" b="1" u="sng" dirty="0" smtClean="0">
                <a:solidFill>
                  <a:srgbClr val="1D286A"/>
                </a:solidFill>
                <a:ea typeface="標楷體" pitchFamily="65" charset="-120"/>
              </a:rPr>
              <a:t>Средний восток</a:t>
            </a:r>
            <a:endParaRPr lang="en-US" altLang="zh-TW" b="1" dirty="0">
              <a:solidFill>
                <a:srgbClr val="1D286A"/>
              </a:solidFill>
              <a:ea typeface="標楷體" pitchFamily="65" charset="-120"/>
            </a:endParaRPr>
          </a:p>
          <a:p>
            <a:pPr defTabSz="914400">
              <a:tabLst>
                <a:tab pos="2336800" algn="l"/>
              </a:tabLst>
            </a:pPr>
            <a:r>
              <a:rPr lang="en-US" altLang="zh-TW" dirty="0">
                <a:solidFill>
                  <a:srgbClr val="1D286A"/>
                </a:solidFill>
                <a:ea typeface="標楷體" pitchFamily="65" charset="-120"/>
              </a:rPr>
              <a:t>TSC Auto ID Technology </a:t>
            </a: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ME Inc.</a:t>
            </a:r>
          </a:p>
          <a:p>
            <a:pPr defTabSz="914400">
              <a:tabLst>
                <a:tab pos="2336800" algn="l"/>
              </a:tabLst>
            </a:pPr>
            <a:r>
              <a:rPr lang="en-US" altLang="zh-TW" dirty="0" smtClean="0">
                <a:solidFill>
                  <a:srgbClr val="1D286A"/>
                </a:solidFill>
                <a:ea typeface="標楷體" pitchFamily="65" charset="-120"/>
              </a:rPr>
              <a:t>Dubai, UAE</a:t>
            </a:r>
            <a:endParaRPr lang="en-US" altLang="zh-TW" dirty="0">
              <a:solidFill>
                <a:srgbClr val="1D286A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57663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13" y="1510309"/>
            <a:ext cx="8328025" cy="79375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Почему именно</a:t>
            </a:r>
            <a:r>
              <a:rPr lang="en-US" sz="3600" b="1" dirty="0" smtClean="0"/>
              <a:t>?</a:t>
            </a:r>
            <a:endParaRPr lang="ru-RU" sz="36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35173953"/>
              </p:ext>
            </p:extLst>
          </p:nvPr>
        </p:nvGraphicFramePr>
        <p:xfrm>
          <a:off x="482600" y="2367559"/>
          <a:ext cx="81645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TS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44056" y="2323108"/>
            <a:ext cx="2501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duct family_ne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5799" y="2278367"/>
            <a:ext cx="5054601" cy="318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56" y="5113690"/>
            <a:ext cx="8674100" cy="9823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E5021F"/>
                </a:solidFill>
              </a:rPr>
              <a:t>Принтеры этикеток для тех, кто привык побеждать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T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056" y="1580158"/>
            <a:ext cx="2501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Контактная информация: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Виктория </a:t>
            </a:r>
            <a:r>
              <a:rPr lang="ru-RU" dirty="0" err="1" smtClean="0"/>
              <a:t>Гробушкина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Менеджер по продажам Восточной Европы</a:t>
            </a:r>
          </a:p>
          <a:p>
            <a:pPr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victoria.grobushkina@tsceu.com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Тел.: +7 (915) 422 888 9</a:t>
            </a:r>
            <a:endParaRPr lang="ru-RU" dirty="0"/>
          </a:p>
        </p:txBody>
      </p:sp>
      <p:pic>
        <p:nvPicPr>
          <p:cNvPr id="4" name="Рисунок 3" descr="T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700808"/>
            <a:ext cx="2501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TW" sz="24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Производство</a:t>
            </a:r>
            <a:endParaRPr lang="zh-TW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圖片 2" descr="LiZe plan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2998" y="1363134"/>
            <a:ext cx="3698365" cy="2376488"/>
          </a:xfrm>
          <a:prstGeom prst="rect">
            <a:avLst/>
          </a:prstGeom>
        </p:spPr>
      </p:pic>
      <p:pic>
        <p:nvPicPr>
          <p:cNvPr id="4" name="Picture 2" descr="D:\Desktop\Company Profile\天津國聚照片\DSC051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484" y="3848100"/>
            <a:ext cx="3103879" cy="2327909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4923664" y="1467583"/>
            <a:ext cx="3810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chemeClr val="tx2"/>
                </a:solidFill>
              </a:rPr>
              <a:t>Li </a:t>
            </a:r>
            <a:r>
              <a:rPr lang="en-US" altLang="zh-TW" b="1" u="sng" dirty="0" err="1" smtClean="0">
                <a:solidFill>
                  <a:schemeClr val="tx2"/>
                </a:solidFill>
              </a:rPr>
              <a:t>Ze</a:t>
            </a:r>
            <a:r>
              <a:rPr lang="en-US" altLang="zh-TW" b="1" u="sng" dirty="0" smtClean="0">
                <a:solidFill>
                  <a:schemeClr val="tx2"/>
                </a:solidFill>
              </a:rPr>
              <a:t> Plant</a:t>
            </a:r>
          </a:p>
          <a:p>
            <a:endParaRPr lang="en-US" altLang="zh-TW" sz="1400" b="1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zh-TW" sz="14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Расположение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：</a:t>
            </a:r>
          </a:p>
          <a:p>
            <a:pPr eaLnBrk="1" hangingPunct="1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ru-RU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И-</a:t>
            </a:r>
            <a:r>
              <a:rPr lang="ru-RU" altLang="zh-TW" sz="1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янь</a:t>
            </a:r>
            <a:r>
              <a:rPr lang="ru-RU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Тайвань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Общая площадь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：</a:t>
            </a:r>
          </a:p>
          <a:p>
            <a:pPr eaLnBrk="1" hangingPunct="1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18,066 M</a:t>
            </a:r>
            <a:r>
              <a:rPr lang="en-US" altLang="zh-TW" sz="1400" baseline="30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zh-TW" sz="14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Площадь строений: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8,128 M</a:t>
            </a:r>
            <a:r>
              <a:rPr lang="en-US" altLang="zh-TW" sz="1400" baseline="30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(87,620 FT</a:t>
            </a:r>
            <a:r>
              <a:rPr lang="en-US" altLang="zh-TW" sz="1400" baseline="30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/>
            <a:r>
              <a:rPr lang="ru-RU" altLang="zh-TW" sz="14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Производство: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ru-RU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Термопринтеры, сканеры 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zh-TW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TW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аксессуаров</a:t>
            </a:r>
            <a:endParaRPr lang="en-US" altLang="zh-TW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912552" y="3844552"/>
            <a:ext cx="334827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chemeClr val="tx2"/>
                </a:solidFill>
              </a:rPr>
              <a:t>Tianjin Plant</a:t>
            </a:r>
          </a:p>
          <a:p>
            <a:endParaRPr lang="en-US" altLang="zh-TW" sz="1400" b="1" u="sng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zh-TW" sz="1500" u="sng" dirty="0">
                <a:solidFill>
                  <a:schemeClr val="accent1">
                    <a:lumMod val="75000"/>
                  </a:schemeClr>
                </a:solidFill>
              </a:rPr>
              <a:t>Расположение</a:t>
            </a:r>
            <a:r>
              <a:rPr lang="zh-TW" altLang="en-US" sz="1500" dirty="0" smtClean="0">
                <a:solidFill>
                  <a:schemeClr val="accent1">
                    <a:lumMod val="75000"/>
                  </a:schemeClr>
                </a:solidFill>
              </a:rPr>
              <a:t>：</a:t>
            </a:r>
          </a:p>
          <a:p>
            <a:pPr eaLnBrk="1" hangingPunct="1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ru-RU" altLang="zh-TW" sz="1400" dirty="0" err="1" smtClean="0">
                <a:solidFill>
                  <a:schemeClr val="accent1">
                    <a:lumMod val="75000"/>
                  </a:schemeClr>
                </a:solidFill>
              </a:rPr>
              <a:t>Тианьдзин</a:t>
            </a:r>
            <a:r>
              <a:rPr lang="en-US" altLang="zh-TW" sz="1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altLang="zh-TW" sz="1400" dirty="0" smtClean="0">
                <a:solidFill>
                  <a:schemeClr val="accent1">
                    <a:lumMod val="75000"/>
                  </a:schemeClr>
                </a:solidFill>
              </a:rPr>
              <a:t> Китай</a:t>
            </a:r>
          </a:p>
          <a:p>
            <a:pPr eaLnBrk="1" hangingPunct="1"/>
            <a:r>
              <a:rPr lang="ru-RU" altLang="zh-TW" sz="1400" u="sng" dirty="0" smtClean="0">
                <a:solidFill>
                  <a:schemeClr val="accent1">
                    <a:lumMod val="75000"/>
                  </a:schemeClr>
                </a:solidFill>
              </a:rPr>
              <a:t>Общая </a:t>
            </a:r>
            <a:r>
              <a:rPr lang="ru-RU" altLang="zh-TW" sz="1400" u="sng" dirty="0">
                <a:solidFill>
                  <a:schemeClr val="accent1">
                    <a:lumMod val="75000"/>
                  </a:schemeClr>
                </a:solidFill>
              </a:rPr>
              <a:t>площадь</a:t>
            </a:r>
            <a:r>
              <a:rPr lang="ru-RU" altLang="zh-TW" sz="1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zh-TW" alt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en-US" altLang="zh-TW" sz="1400" dirty="0" smtClean="0">
                <a:solidFill>
                  <a:schemeClr val="accent1">
                    <a:lumMod val="75000"/>
                  </a:schemeClr>
                </a:solidFill>
              </a:rPr>
              <a:t>10,845 M</a:t>
            </a:r>
            <a:r>
              <a:rPr lang="en-US" altLang="zh-TW" sz="14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endParaRPr lang="en-US" altLang="zh-TW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ru-RU" altLang="zh-TW" sz="1500" u="sng" dirty="0" smtClean="0">
                <a:solidFill>
                  <a:schemeClr val="accent1">
                    <a:lumMod val="75000"/>
                  </a:schemeClr>
                </a:solidFill>
              </a:rPr>
              <a:t>Площадь </a:t>
            </a:r>
            <a:r>
              <a:rPr lang="ru-RU" altLang="zh-TW" sz="1500" u="sng" dirty="0">
                <a:solidFill>
                  <a:schemeClr val="accent1">
                    <a:lumMod val="75000"/>
                  </a:schemeClr>
                </a:solidFill>
              </a:rPr>
              <a:t>строений</a:t>
            </a:r>
            <a:r>
              <a:rPr lang="zh-TW" altLang="en-US" sz="1500" dirty="0" smtClean="0">
                <a:solidFill>
                  <a:schemeClr val="accent1">
                    <a:lumMod val="75000"/>
                  </a:schemeClr>
                </a:solidFill>
              </a:rPr>
              <a:t>：</a:t>
            </a:r>
          </a:p>
          <a:p>
            <a:pPr eaLnBrk="1" hangingPunct="1"/>
            <a:r>
              <a:rPr lang="zh-TW" altLang="en-US" sz="1500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en-US" altLang="zh-TW" sz="1400" dirty="0" smtClean="0">
                <a:solidFill>
                  <a:schemeClr val="accent1">
                    <a:lumMod val="75000"/>
                  </a:schemeClr>
                </a:solidFill>
              </a:rPr>
              <a:t>2,000 M</a:t>
            </a:r>
            <a:r>
              <a:rPr lang="en-US" altLang="zh-TW" sz="14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1400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endParaRPr lang="en-US" altLang="zh-TW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ru-RU" altLang="zh-TW" sz="1500" u="sng" dirty="0" smtClean="0">
                <a:solidFill>
                  <a:schemeClr val="accent1">
                    <a:lumMod val="75000"/>
                  </a:schemeClr>
                </a:solidFill>
              </a:rPr>
              <a:t>Производство</a:t>
            </a:r>
            <a:r>
              <a:rPr lang="zh-TW" altLang="en-US" sz="1500" dirty="0">
                <a:solidFill>
                  <a:schemeClr val="accent1">
                    <a:lumMod val="75000"/>
                  </a:schemeClr>
                </a:solidFill>
              </a:rPr>
              <a:t>：</a:t>
            </a:r>
          </a:p>
          <a:p>
            <a:pPr eaLnBrk="1" hangingPunct="1"/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ru-RU" altLang="zh-TW" sz="1400" dirty="0">
                <a:solidFill>
                  <a:schemeClr val="accent1">
                    <a:lumMod val="75000"/>
                  </a:schemeClr>
                </a:solidFill>
              </a:rPr>
              <a:t>Термопринтер</a:t>
            </a:r>
            <a:r>
              <a:rPr lang="ru-RU" altLang="zh-TW" sz="1400" dirty="0"/>
              <a:t>ы</a:t>
            </a:r>
            <a:endParaRPr lang="en-US" altLang="zh-TW" sz="1400" dirty="0"/>
          </a:p>
          <a:p>
            <a:r>
              <a:rPr lang="en-US" altLang="zh-TW" dirty="0" smtClean="0">
                <a:solidFill>
                  <a:schemeClr val="tx2"/>
                </a:solidFill>
              </a:rPr>
              <a:t> 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810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История</a:t>
            </a:r>
            <a:endParaRPr lang="zh-TW" altLang="en-US" sz="3200" dirty="0">
              <a:latin typeface="Calibr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200" y="1505020"/>
            <a:ext cx="8328876" cy="5238680"/>
          </a:xfrm>
        </p:spPr>
        <p:txBody>
          <a:bodyPr>
            <a:normAutofit/>
          </a:bodyPr>
          <a:lstStyle/>
          <a:p>
            <a:pPr marL="355600" indent="-355600"/>
            <a:r>
              <a:rPr lang="en-US" altLang="zh-TW" sz="1900" dirty="0" smtClean="0">
                <a:latin typeface="Calibri" pitchFamily="34" charset="0"/>
              </a:rPr>
              <a:t>1991 –</a:t>
            </a:r>
            <a:r>
              <a:rPr lang="ru-RU" altLang="zh-TW" sz="1900" dirty="0" smtClean="0">
                <a:latin typeface="Calibri" pitchFamily="34" charset="0"/>
              </a:rPr>
              <a:t>Материнская компания </a:t>
            </a:r>
            <a:r>
              <a:rPr lang="en-US" altLang="zh-TW" sz="1900" dirty="0" smtClean="0">
                <a:latin typeface="Calibri" pitchFamily="34" charset="0"/>
              </a:rPr>
              <a:t>“Taiwan Semiconductor Co., Ltd.” </a:t>
            </a:r>
            <a:r>
              <a:rPr lang="ru-RU" altLang="zh-TW" sz="1900" dirty="0" smtClean="0">
                <a:latin typeface="Calibri" pitchFamily="34" charset="0"/>
              </a:rPr>
              <a:t>основала 		  подразделение Принтеров Этикеток и совместно с компаний </a:t>
            </a:r>
            <a:r>
              <a:rPr lang="en-US" altLang="zh-TW" sz="1900" dirty="0" err="1" smtClean="0">
                <a:latin typeface="Calibri" pitchFamily="34" charset="0"/>
              </a:rPr>
              <a:t>Eltron</a:t>
            </a:r>
            <a:r>
              <a:rPr lang="en-US" altLang="zh-TW" sz="1900" dirty="0" smtClean="0">
                <a:latin typeface="Calibri" pitchFamily="34" charset="0"/>
              </a:rPr>
              <a:t> </a:t>
            </a:r>
            <a:r>
              <a:rPr lang="ru-RU" altLang="zh-TW" sz="1900" dirty="0" smtClean="0">
                <a:latin typeface="Calibri" pitchFamily="34" charset="0"/>
              </a:rPr>
              <a:t>		  приступила к разработке линейке настольных принтеров штрих-кода 		  на базе фабрики </a:t>
            </a:r>
            <a:r>
              <a:rPr lang="ru-RU" altLang="zh-TW" sz="1900" dirty="0" err="1" smtClean="0">
                <a:latin typeface="Calibri" pitchFamily="34" charset="0"/>
              </a:rPr>
              <a:t>Илан</a:t>
            </a:r>
            <a:r>
              <a:rPr lang="ru-RU" altLang="zh-TW" sz="1900" dirty="0" smtClean="0">
                <a:latin typeface="Calibri" pitchFamily="34" charset="0"/>
              </a:rPr>
              <a:t> </a:t>
            </a:r>
            <a:r>
              <a:rPr lang="en-US" altLang="zh-TW" sz="1900" dirty="0" smtClean="0">
                <a:latin typeface="Calibri" pitchFamily="34" charset="0"/>
              </a:rPr>
              <a:t>   </a:t>
            </a:r>
          </a:p>
          <a:p>
            <a:r>
              <a:rPr lang="en-US" altLang="zh-TW" sz="1900" dirty="0" smtClean="0">
                <a:latin typeface="Calibri" pitchFamily="34" charset="0"/>
              </a:rPr>
              <a:t>1995 –</a:t>
            </a:r>
            <a:r>
              <a:rPr lang="ru-RU" altLang="zh-TW" sz="1900" dirty="0" smtClean="0">
                <a:latin typeface="Calibri" pitchFamily="34" charset="0"/>
              </a:rPr>
              <a:t>Выпуск 1</a:t>
            </a:r>
            <a:r>
              <a:rPr lang="ru-RU" altLang="zh-TW" sz="1900" baseline="30000" dirty="0" smtClean="0">
                <a:latin typeface="Calibri" pitchFamily="34" charset="0"/>
              </a:rPr>
              <a:t>го</a:t>
            </a:r>
            <a:r>
              <a:rPr lang="ru-RU" altLang="zh-TW" sz="1900" dirty="0" smtClean="0">
                <a:latin typeface="Calibri" pitchFamily="34" charset="0"/>
              </a:rPr>
              <a:t> термопринтера под брэндом </a:t>
            </a:r>
            <a:r>
              <a:rPr lang="en-US" altLang="zh-TW" sz="1900" dirty="0" smtClean="0">
                <a:latin typeface="Calibri" pitchFamily="34" charset="0"/>
              </a:rPr>
              <a:t>TSC (TDP-522)</a:t>
            </a:r>
          </a:p>
          <a:p>
            <a:r>
              <a:rPr lang="en-US" altLang="zh-TW" sz="1900" dirty="0" smtClean="0">
                <a:latin typeface="Calibri" pitchFamily="34" charset="0"/>
              </a:rPr>
              <a:t>1996 –</a:t>
            </a:r>
            <a:r>
              <a:rPr lang="ru-RU" altLang="zh-TW" sz="1900" dirty="0">
                <a:latin typeface="Calibri" pitchFamily="34" charset="0"/>
              </a:rPr>
              <a:t>Выпуск 1</a:t>
            </a:r>
            <a:r>
              <a:rPr lang="ru-RU" altLang="zh-TW" sz="1900" baseline="30000" dirty="0">
                <a:latin typeface="Calibri" pitchFamily="34" charset="0"/>
              </a:rPr>
              <a:t>го </a:t>
            </a:r>
            <a:r>
              <a:rPr lang="ru-RU" altLang="zh-TW" sz="1900" dirty="0" err="1" smtClean="0">
                <a:latin typeface="Calibri" pitchFamily="34" charset="0"/>
              </a:rPr>
              <a:t>термотрансферного</a:t>
            </a:r>
            <a:r>
              <a:rPr lang="ru-RU" altLang="zh-TW" sz="1900" dirty="0" smtClean="0">
                <a:latin typeface="Calibri" pitchFamily="34" charset="0"/>
              </a:rPr>
              <a:t> принтера </a:t>
            </a:r>
            <a:r>
              <a:rPr lang="en-US" altLang="zh-TW" sz="1900" dirty="0" smtClean="0">
                <a:latin typeface="Calibri" pitchFamily="34" charset="0"/>
              </a:rPr>
              <a:t>TSC (TTP-242)</a:t>
            </a:r>
          </a:p>
          <a:p>
            <a:pPr>
              <a:buNone/>
            </a:pPr>
            <a:r>
              <a:rPr lang="en-US" altLang="zh-TW" sz="1900" dirty="0" smtClean="0">
                <a:latin typeface="Calibri" pitchFamily="34" charset="0"/>
              </a:rPr>
              <a:t>                –</a:t>
            </a:r>
            <a:r>
              <a:rPr lang="ru-RU" altLang="zh-TW" sz="1900" dirty="0" smtClean="0">
                <a:latin typeface="Calibri" pitchFamily="34" charset="0"/>
              </a:rPr>
              <a:t>Открытие офиса </a:t>
            </a:r>
            <a:r>
              <a:rPr lang="en-US" altLang="zh-TW" sz="1900" dirty="0" smtClean="0">
                <a:latin typeface="Calibri" pitchFamily="34" charset="0"/>
              </a:rPr>
              <a:t>TSC </a:t>
            </a:r>
            <a:r>
              <a:rPr lang="en-US" altLang="zh-TW" sz="1900" dirty="0" err="1" smtClean="0">
                <a:latin typeface="Calibri" pitchFamily="34" charset="0"/>
              </a:rPr>
              <a:t>Americ</a:t>
            </a:r>
            <a:r>
              <a:rPr lang="ru-RU" altLang="zh-TW" sz="1900" dirty="0" smtClean="0">
                <a:latin typeface="Calibri" pitchFamily="34" charset="0"/>
              </a:rPr>
              <a:t>а в </a:t>
            </a:r>
            <a:r>
              <a:rPr lang="ru-RU" altLang="zh-TW" sz="1900" dirty="0" err="1" smtClean="0">
                <a:latin typeface="Calibri" pitchFamily="34" charset="0"/>
              </a:rPr>
              <a:t>Помоне</a:t>
            </a:r>
            <a:r>
              <a:rPr lang="ru-RU" altLang="zh-TW" sz="1900" dirty="0" smtClean="0">
                <a:latin typeface="Calibri" pitchFamily="34" charset="0"/>
              </a:rPr>
              <a:t>, Ка., США</a:t>
            </a:r>
            <a:endParaRPr lang="en-US" altLang="zh-TW" sz="1900" dirty="0" smtClean="0">
              <a:latin typeface="Calibri" pitchFamily="34" charset="0"/>
            </a:endParaRPr>
          </a:p>
          <a:p>
            <a:r>
              <a:rPr lang="en-US" altLang="zh-TW" sz="1900" dirty="0" smtClean="0">
                <a:latin typeface="Calibri" pitchFamily="34" charset="0"/>
              </a:rPr>
              <a:t>2001 –</a:t>
            </a:r>
            <a:r>
              <a:rPr lang="ru-RU" altLang="zh-TW" sz="1900" dirty="0">
                <a:latin typeface="Calibri" pitchFamily="34" charset="0"/>
              </a:rPr>
              <a:t>Выпуск </a:t>
            </a:r>
            <a:r>
              <a:rPr lang="ru-RU" altLang="zh-TW" sz="1900" dirty="0" smtClean="0">
                <a:latin typeface="Calibri" pitchFamily="34" charset="0"/>
              </a:rPr>
              <a:t>1</a:t>
            </a:r>
            <a:r>
              <a:rPr lang="ru-RU" altLang="zh-TW" sz="1900" baseline="30000" dirty="0" smtClean="0">
                <a:latin typeface="Calibri" pitchFamily="34" charset="0"/>
              </a:rPr>
              <a:t>го </a:t>
            </a:r>
            <a:r>
              <a:rPr lang="en-US" altLang="zh-TW" sz="1900" dirty="0" smtClean="0">
                <a:latin typeface="Calibri" pitchFamily="34" charset="0"/>
              </a:rPr>
              <a:t> </a:t>
            </a:r>
            <a:r>
              <a:rPr lang="ru-RU" altLang="zh-TW" sz="1900" dirty="0" smtClean="0">
                <a:latin typeface="Calibri" pitchFamily="34" charset="0"/>
              </a:rPr>
              <a:t>промышленного принтера </a:t>
            </a:r>
            <a:r>
              <a:rPr lang="en-US" altLang="zh-TW" sz="1900" dirty="0" smtClean="0">
                <a:latin typeface="Calibri" pitchFamily="34" charset="0"/>
              </a:rPr>
              <a:t>(TTP-248M)</a:t>
            </a:r>
          </a:p>
          <a:p>
            <a:r>
              <a:rPr lang="en-US" altLang="zh-TW" sz="1900" dirty="0" smtClean="0">
                <a:latin typeface="Calibri" pitchFamily="34" charset="0"/>
              </a:rPr>
              <a:t>2002 –</a:t>
            </a:r>
            <a:r>
              <a:rPr lang="ru-RU" altLang="zh-TW" sz="1900" dirty="0" smtClean="0">
                <a:latin typeface="Calibri" pitchFamily="34" charset="0"/>
              </a:rPr>
              <a:t>Открытие офиса продаж </a:t>
            </a:r>
            <a:r>
              <a:rPr lang="en-US" altLang="zh-TW" sz="1900" dirty="0" smtClean="0">
                <a:latin typeface="Calibri" pitchFamily="34" charset="0"/>
              </a:rPr>
              <a:t>TSC America</a:t>
            </a:r>
            <a:r>
              <a:rPr lang="ru-RU" altLang="zh-TW" sz="1900" dirty="0" smtClean="0">
                <a:latin typeface="Calibri" pitchFamily="34" charset="0"/>
              </a:rPr>
              <a:t> в Орландо, </a:t>
            </a:r>
            <a:r>
              <a:rPr lang="ru-RU" altLang="zh-TW" sz="1900" dirty="0" err="1" smtClean="0">
                <a:latin typeface="Calibri" pitchFamily="34" charset="0"/>
              </a:rPr>
              <a:t>Фл</a:t>
            </a:r>
            <a:r>
              <a:rPr lang="en-US" altLang="zh-TW" sz="1900" dirty="0" smtClean="0">
                <a:latin typeface="Calibri" pitchFamily="34" charset="0"/>
              </a:rPr>
              <a:t>., </a:t>
            </a:r>
            <a:r>
              <a:rPr lang="ru-RU" altLang="zh-TW" sz="1900" dirty="0" smtClean="0">
                <a:latin typeface="Calibri" pitchFamily="34" charset="0"/>
              </a:rPr>
              <a:t> США</a:t>
            </a:r>
            <a:endParaRPr lang="en-US" altLang="zh-TW" sz="19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altLang="zh-TW" sz="1900" dirty="0" smtClean="0">
                <a:latin typeface="Calibri" pitchFamily="34" charset="0"/>
              </a:rPr>
              <a:t>                –</a:t>
            </a:r>
            <a:r>
              <a:rPr lang="ru-RU" altLang="zh-TW" sz="1900" dirty="0" smtClean="0">
                <a:latin typeface="Calibri" pitchFamily="34" charset="0"/>
              </a:rPr>
              <a:t>Фабрика </a:t>
            </a:r>
            <a:r>
              <a:rPr lang="ru-RU" altLang="zh-TW" sz="1900" dirty="0" err="1" smtClean="0">
                <a:latin typeface="Calibri" pitchFamily="34" charset="0"/>
              </a:rPr>
              <a:t>Илан</a:t>
            </a:r>
            <a:r>
              <a:rPr lang="ru-RU" altLang="zh-TW" sz="1900" dirty="0" smtClean="0">
                <a:latin typeface="Calibri" pitchFamily="34" charset="0"/>
              </a:rPr>
              <a:t> получила сертификат качества </a:t>
            </a:r>
            <a:r>
              <a:rPr lang="en-US" altLang="zh-TW" sz="1900" dirty="0" smtClean="0">
                <a:latin typeface="Calibri" pitchFamily="34" charset="0"/>
              </a:rPr>
              <a:t>ISO-9001</a:t>
            </a:r>
          </a:p>
          <a:p>
            <a:pPr>
              <a:buNone/>
            </a:pPr>
            <a:r>
              <a:rPr lang="en-US" altLang="zh-TW" sz="1900" dirty="0" smtClean="0">
                <a:latin typeface="Calibri" pitchFamily="34" charset="0"/>
              </a:rPr>
              <a:t>                –</a:t>
            </a:r>
            <a:r>
              <a:rPr lang="ru-RU" altLang="zh-TW" sz="1900" dirty="0" smtClean="0">
                <a:latin typeface="Calibri" pitchFamily="34" charset="0"/>
              </a:rPr>
              <a:t>Открытие офиса </a:t>
            </a:r>
            <a:r>
              <a:rPr lang="en-US" altLang="zh-TW" sz="1900" dirty="0" smtClean="0">
                <a:latin typeface="Calibri" pitchFamily="34" charset="0"/>
              </a:rPr>
              <a:t>TSC Europe </a:t>
            </a:r>
            <a:r>
              <a:rPr lang="ru-RU" altLang="zh-TW" sz="1900" dirty="0" smtClean="0">
                <a:latin typeface="Calibri" pitchFamily="34" charset="0"/>
              </a:rPr>
              <a:t>в Мюнхене, Германия</a:t>
            </a:r>
            <a:endParaRPr lang="en-US" altLang="zh-TW" sz="1900" dirty="0" smtClean="0">
              <a:latin typeface="Calibri" pitchFamily="34" charset="0"/>
            </a:endParaRPr>
          </a:p>
          <a:p>
            <a:r>
              <a:rPr lang="en-US" altLang="zh-TW" sz="1900" dirty="0" smtClean="0">
                <a:latin typeface="Calibri" pitchFamily="34" charset="0"/>
              </a:rPr>
              <a:t>2003 –</a:t>
            </a:r>
            <a:r>
              <a:rPr lang="ru-RU" altLang="zh-TW" sz="1900" dirty="0" smtClean="0">
                <a:latin typeface="Calibri" pitchFamily="34" charset="0"/>
              </a:rPr>
              <a:t>Открыта производственная линия на фабрике </a:t>
            </a:r>
            <a:r>
              <a:rPr lang="ru-RU" altLang="zh-TW" sz="1900" dirty="0" err="1" smtClean="0">
                <a:latin typeface="Calibri" pitchFamily="34" charset="0"/>
              </a:rPr>
              <a:t>Тьянзин</a:t>
            </a:r>
            <a:r>
              <a:rPr lang="ru-RU" altLang="zh-TW" sz="1900" dirty="0" smtClean="0">
                <a:latin typeface="Calibri" pitchFamily="34" charset="0"/>
              </a:rPr>
              <a:t> </a:t>
            </a:r>
          </a:p>
          <a:p>
            <a:r>
              <a:rPr lang="en-US" altLang="zh-TW" sz="1900" dirty="0" smtClean="0">
                <a:latin typeface="Calibri" pitchFamily="34" charset="0"/>
              </a:rPr>
              <a:t>2004 –</a:t>
            </a:r>
            <a:r>
              <a:rPr lang="ru-RU" altLang="zh-TW" sz="1900" dirty="0" smtClean="0">
                <a:latin typeface="Calibri" pitchFamily="34" charset="0"/>
              </a:rPr>
              <a:t>Фабрика </a:t>
            </a:r>
            <a:r>
              <a:rPr lang="ru-RU" altLang="zh-TW" sz="1900" dirty="0" err="1" smtClean="0">
                <a:latin typeface="Calibri" pitchFamily="34" charset="0"/>
              </a:rPr>
              <a:t>Илан</a:t>
            </a:r>
            <a:r>
              <a:rPr lang="ru-RU" altLang="zh-TW" sz="1900" dirty="0" smtClean="0">
                <a:latin typeface="Calibri" pitchFamily="34" charset="0"/>
              </a:rPr>
              <a:t> получила сертификат </a:t>
            </a:r>
            <a:r>
              <a:rPr lang="en-US" altLang="zh-TW" sz="1900" dirty="0" smtClean="0">
                <a:latin typeface="Calibri" pitchFamily="34" charset="0"/>
              </a:rPr>
              <a:t>to ISO-14001 Environmental </a:t>
            </a:r>
            <a:r>
              <a:rPr lang="ru-RU" altLang="zh-TW" sz="1900" dirty="0" smtClean="0">
                <a:latin typeface="Calibri" pitchFamily="34" charset="0"/>
              </a:rPr>
              <a:t>			  </a:t>
            </a:r>
            <a:r>
              <a:rPr lang="en-US" altLang="zh-TW" sz="1900" dirty="0" smtClean="0">
                <a:latin typeface="Calibri" pitchFamily="34" charset="0"/>
              </a:rPr>
              <a:t>Management System standard</a:t>
            </a:r>
          </a:p>
          <a:p>
            <a:pPr>
              <a:buNone/>
            </a:pPr>
            <a:r>
              <a:rPr lang="en-US" altLang="zh-TW" sz="1900" dirty="0" smtClean="0">
                <a:latin typeface="Calibri" pitchFamily="34" charset="0"/>
              </a:rPr>
              <a:t>                –</a:t>
            </a:r>
            <a:r>
              <a:rPr lang="ru-RU" altLang="zh-TW" sz="1900" dirty="0" smtClean="0">
                <a:latin typeface="Calibri" pitchFamily="34" charset="0"/>
              </a:rPr>
              <a:t>Фабрика </a:t>
            </a:r>
            <a:r>
              <a:rPr lang="ru-RU" altLang="zh-TW" sz="1900" dirty="0" err="1" smtClean="0">
                <a:latin typeface="Calibri" pitchFamily="34" charset="0"/>
              </a:rPr>
              <a:t>Тьянзин</a:t>
            </a:r>
            <a:r>
              <a:rPr lang="ru-RU" altLang="zh-TW" sz="1900" dirty="0" smtClean="0">
                <a:latin typeface="Calibri" pitchFamily="34" charset="0"/>
              </a:rPr>
              <a:t> сертифицирована </a:t>
            </a:r>
            <a:r>
              <a:rPr lang="en-US" altLang="zh-TW" sz="1900" dirty="0" smtClean="0">
                <a:latin typeface="Calibri" pitchFamily="34" charset="0"/>
              </a:rPr>
              <a:t>ISO-9001 &amp; ISO-14001</a:t>
            </a:r>
          </a:p>
          <a:p>
            <a:pPr>
              <a:buNone/>
            </a:pPr>
            <a:endParaRPr lang="en-US" altLang="zh-TW" dirty="0" smtClean="0">
              <a:latin typeface="Calibri" pitchFamily="34" charset="0"/>
            </a:endParaRPr>
          </a:p>
          <a:p>
            <a:pPr>
              <a:buNone/>
            </a:pPr>
            <a:endParaRPr lang="en-US" altLang="zh-TW" dirty="0" smtClean="0">
              <a:latin typeface="Calibri" pitchFamily="34" charset="0"/>
            </a:endParaRPr>
          </a:p>
          <a:p>
            <a:endParaRPr lang="en-US" altLang="zh-TW" dirty="0" smtClean="0">
              <a:latin typeface="Calibri" pitchFamily="34" charset="0"/>
            </a:endParaRPr>
          </a:p>
          <a:p>
            <a:endParaRPr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883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История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200" y="1619320"/>
            <a:ext cx="8328876" cy="47510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sz="2100" dirty="0" smtClean="0">
                <a:latin typeface="Calibri" pitchFamily="34" charset="0"/>
              </a:rPr>
              <a:t>2005 –</a:t>
            </a:r>
            <a:r>
              <a:rPr lang="ru-RU" altLang="zh-TW" sz="2100" dirty="0" smtClean="0">
                <a:latin typeface="Calibri" pitchFamily="34" charset="0"/>
              </a:rPr>
              <a:t>Выпуск 1</a:t>
            </a:r>
            <a:r>
              <a:rPr lang="ru-RU" altLang="zh-TW" sz="2100" baseline="30000" dirty="0" smtClean="0">
                <a:latin typeface="Calibri" pitchFamily="34" charset="0"/>
              </a:rPr>
              <a:t>го</a:t>
            </a:r>
            <a:r>
              <a:rPr lang="ru-RU" altLang="zh-TW" sz="2100" dirty="0" smtClean="0">
                <a:latin typeface="Calibri" pitchFamily="34" charset="0"/>
              </a:rPr>
              <a:t> мобильного термопринтера </a:t>
            </a:r>
          </a:p>
          <a:p>
            <a:r>
              <a:rPr lang="en-US" altLang="zh-TW" sz="2100" dirty="0" smtClean="0">
                <a:latin typeface="Calibri" pitchFamily="34" charset="0"/>
              </a:rPr>
              <a:t>2006 –</a:t>
            </a:r>
            <a:r>
              <a:rPr lang="ru-RU" altLang="zh-TW" sz="2100" dirty="0" smtClean="0">
                <a:latin typeface="Calibri" pitchFamily="34" charset="0"/>
              </a:rPr>
              <a:t>Производство принтеров </a:t>
            </a:r>
            <a:r>
              <a:rPr lang="en-US" altLang="zh-TW" sz="2100" dirty="0" smtClean="0">
                <a:latin typeface="Calibri" pitchFamily="34" charset="0"/>
              </a:rPr>
              <a:t>TSC</a:t>
            </a:r>
            <a:r>
              <a:rPr lang="ru-RU" altLang="zh-TW" sz="2100" dirty="0" smtClean="0">
                <a:latin typeface="Calibri" pitchFamily="34" charset="0"/>
              </a:rPr>
              <a:t> переместилось с фабрики </a:t>
            </a:r>
            <a:r>
              <a:rPr lang="ru-RU" altLang="zh-TW" sz="2100" dirty="0" err="1" smtClean="0">
                <a:latin typeface="Calibri" pitchFamily="34" charset="0"/>
              </a:rPr>
              <a:t>Илан</a:t>
            </a:r>
            <a:r>
              <a:rPr lang="ru-RU" altLang="zh-TW" sz="2100" dirty="0" smtClean="0">
                <a:latin typeface="Calibri" pitchFamily="34" charset="0"/>
              </a:rPr>
              <a:t> на   			  фабрику Ли </a:t>
            </a:r>
            <a:r>
              <a:rPr lang="ru-RU" altLang="zh-TW" sz="2100" dirty="0" err="1" smtClean="0">
                <a:latin typeface="Calibri" pitchFamily="34" charset="0"/>
              </a:rPr>
              <a:t>Це</a:t>
            </a:r>
            <a:r>
              <a:rPr lang="en-US" altLang="zh-TW" sz="2100" dirty="0" smtClean="0">
                <a:latin typeface="Calibri" pitchFamily="34" charset="0"/>
              </a:rPr>
              <a:t>  </a:t>
            </a:r>
          </a:p>
          <a:p>
            <a:r>
              <a:rPr lang="en-US" altLang="zh-TW" sz="2100" dirty="0" smtClean="0">
                <a:latin typeface="Calibri" pitchFamily="34" charset="0"/>
              </a:rPr>
              <a:t>2007	–</a:t>
            </a:r>
            <a:r>
              <a:rPr lang="ru-RU" altLang="zh-TW" sz="2100" dirty="0" smtClean="0">
                <a:latin typeface="Calibri" pitchFamily="34" charset="0"/>
              </a:rPr>
              <a:t>Отделилась от материнской компании </a:t>
            </a:r>
            <a:r>
              <a:rPr lang="en-US" altLang="zh-TW" sz="2100" dirty="0" smtClean="0">
                <a:latin typeface="Calibri" pitchFamily="34" charset="0"/>
              </a:rPr>
              <a:t>“Taiwan Semiconductor Co., Ltd.” </a:t>
            </a:r>
          </a:p>
          <a:p>
            <a:r>
              <a:rPr lang="en-US" altLang="zh-TW" sz="2100" dirty="0" smtClean="0">
                <a:latin typeface="Calibri" pitchFamily="34" charset="0"/>
              </a:rPr>
              <a:t>2008 –</a:t>
            </a:r>
            <a:r>
              <a:rPr lang="ru-RU" altLang="zh-TW" sz="2100" dirty="0" smtClean="0">
                <a:latin typeface="Calibri" pitchFamily="34" charset="0"/>
              </a:rPr>
              <a:t>Отмечена в списке компаний Тайвани</a:t>
            </a:r>
            <a:r>
              <a:rPr lang="en-US" altLang="zh-TW" sz="2100" dirty="0" smtClean="0">
                <a:latin typeface="Calibri" pitchFamily="34" charset="0"/>
              </a:rPr>
              <a:t> </a:t>
            </a:r>
            <a:r>
              <a:rPr lang="ru-RU" altLang="zh-TW" sz="2100" dirty="0" smtClean="0">
                <a:latin typeface="Calibri" pitchFamily="34" charset="0"/>
              </a:rPr>
              <a:t>«</a:t>
            </a:r>
            <a:r>
              <a:rPr lang="en-US" altLang="zh-TW" sz="2100" dirty="0" smtClean="0">
                <a:latin typeface="Calibri" pitchFamily="34" charset="0"/>
              </a:rPr>
              <a:t>Taiwan OTC</a:t>
            </a:r>
            <a:r>
              <a:rPr lang="ru-RU" altLang="zh-TW" sz="2100" dirty="0" smtClean="0">
                <a:latin typeface="Calibri" pitchFamily="34" charset="0"/>
              </a:rPr>
              <a:t>»</a:t>
            </a:r>
            <a:r>
              <a:rPr lang="en-US" altLang="zh-TW" sz="2100" dirty="0" smtClean="0">
                <a:latin typeface="Calibri" pitchFamily="34" charset="0"/>
              </a:rPr>
              <a:t> (Over the </a:t>
            </a:r>
            <a:r>
              <a:rPr lang="ru-RU" altLang="zh-TW" sz="2100" dirty="0" smtClean="0">
                <a:latin typeface="Calibri" pitchFamily="34" charset="0"/>
              </a:rPr>
              <a:t>	 		  </a:t>
            </a:r>
            <a:r>
              <a:rPr lang="en-US" altLang="zh-TW" sz="2100" dirty="0" smtClean="0">
                <a:latin typeface="Calibri" pitchFamily="34" charset="0"/>
              </a:rPr>
              <a:t>Counter) </a:t>
            </a:r>
          </a:p>
          <a:p>
            <a:r>
              <a:rPr lang="en-US" altLang="zh-TW" sz="2100" dirty="0" smtClean="0">
                <a:latin typeface="Calibri" pitchFamily="34" charset="0"/>
              </a:rPr>
              <a:t>2009 –</a:t>
            </a:r>
            <a:r>
              <a:rPr lang="ru-RU" altLang="zh-TW" sz="2100" dirty="0" smtClean="0">
                <a:latin typeface="Calibri" pitchFamily="34" charset="0"/>
              </a:rPr>
              <a:t>Продано более 1,5 миллионов принтеров</a:t>
            </a:r>
            <a:r>
              <a:rPr lang="en-US" altLang="zh-TW" sz="2100" dirty="0">
                <a:latin typeface="Calibri" pitchFamily="34" charset="0"/>
              </a:rPr>
              <a:t> </a:t>
            </a:r>
            <a:r>
              <a:rPr lang="en-US" altLang="zh-TW" sz="2100" dirty="0" smtClean="0">
                <a:latin typeface="Calibri" pitchFamily="34" charset="0"/>
              </a:rPr>
              <a:t>TSC </a:t>
            </a:r>
            <a:r>
              <a:rPr lang="ru-RU" altLang="zh-TW" sz="2100" dirty="0" smtClean="0">
                <a:latin typeface="Calibri" pitchFamily="34" charset="0"/>
              </a:rPr>
              <a:t>по всему миру </a:t>
            </a:r>
          </a:p>
          <a:p>
            <a:r>
              <a:rPr lang="en-US" altLang="zh-TW" sz="2100" dirty="0" smtClean="0">
                <a:latin typeface="Calibri" pitchFamily="34" charset="0"/>
              </a:rPr>
              <a:t>2011 –TSC </a:t>
            </a:r>
            <a:r>
              <a:rPr lang="ru-RU" altLang="zh-TW" sz="2100" dirty="0" smtClean="0">
                <a:latin typeface="Calibri" pitchFamily="34" charset="0"/>
              </a:rPr>
              <a:t>меняет логотип</a:t>
            </a:r>
            <a:r>
              <a:rPr lang="en-US" altLang="zh-TW" sz="2100" dirty="0" smtClean="0">
                <a:latin typeface="Calibri" pitchFamily="34" charset="0"/>
              </a:rPr>
              <a:t>: ‘TSC - The Smarter Choice’ </a:t>
            </a:r>
          </a:p>
          <a:p>
            <a:pPr>
              <a:buNone/>
            </a:pPr>
            <a:r>
              <a:rPr lang="en-US" altLang="zh-TW" sz="2100" dirty="0" smtClean="0">
                <a:latin typeface="Calibri" pitchFamily="34" charset="0"/>
              </a:rPr>
              <a:t>                –TSC </a:t>
            </a:r>
            <a:r>
              <a:rPr lang="ru-RU" altLang="zh-TW" sz="2100" dirty="0" smtClean="0">
                <a:latin typeface="Calibri" pitchFamily="34" charset="0"/>
              </a:rPr>
              <a:t>отмечена премией в номинации «</a:t>
            </a:r>
            <a:r>
              <a:rPr lang="en-US" altLang="zh-TW" sz="2100" dirty="0" smtClean="0">
                <a:latin typeface="Calibri" pitchFamily="34" charset="0"/>
              </a:rPr>
              <a:t>Wins Technology Fast500™</a:t>
            </a:r>
            <a:r>
              <a:rPr lang="ru-RU" altLang="zh-TW" sz="2100" dirty="0" smtClean="0">
                <a:latin typeface="Calibri" pitchFamily="34" charset="0"/>
              </a:rPr>
              <a:t>»,</a:t>
            </a:r>
          </a:p>
          <a:p>
            <a:pPr>
              <a:buNone/>
            </a:pPr>
            <a:r>
              <a:rPr lang="en-US" altLang="zh-TW" sz="2100" dirty="0" smtClean="0">
                <a:latin typeface="Calibri" pitchFamily="34" charset="0"/>
              </a:rPr>
              <a:t> </a:t>
            </a:r>
            <a:r>
              <a:rPr lang="ru-RU" altLang="zh-TW" sz="2100" dirty="0" smtClean="0">
                <a:latin typeface="Calibri" pitchFamily="34" charset="0"/>
              </a:rPr>
              <a:t>			  как одна из самых быстроразвивающихся Азиатско-			          		 Тихоокеанских </a:t>
            </a:r>
            <a:r>
              <a:rPr lang="ru-RU" altLang="zh-TW" sz="2100" dirty="0">
                <a:latin typeface="Calibri" pitchFamily="34" charset="0"/>
              </a:rPr>
              <a:t>компаний</a:t>
            </a:r>
            <a:endParaRPr lang="en-US" altLang="zh-TW" sz="21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altLang="zh-TW" sz="2100" dirty="0" smtClean="0">
                <a:latin typeface="Calibri" pitchFamily="34" charset="0"/>
              </a:rPr>
              <a:t>                –TSC </a:t>
            </a:r>
            <a:r>
              <a:rPr lang="ru-RU" altLang="zh-TW" sz="2100" dirty="0" smtClean="0">
                <a:latin typeface="Calibri" pitchFamily="34" charset="0"/>
              </a:rPr>
              <a:t>в списке </a:t>
            </a:r>
            <a:r>
              <a:rPr lang="en-US" altLang="zh-TW" sz="2100" dirty="0" smtClean="0">
                <a:latin typeface="Calibri" pitchFamily="34" charset="0"/>
              </a:rPr>
              <a:t>Forbes Asia 200 Best Under A Billion</a:t>
            </a:r>
          </a:p>
          <a:p>
            <a:pPr>
              <a:buNone/>
            </a:pPr>
            <a:r>
              <a:rPr lang="en-US" altLang="zh-TW" sz="2100" dirty="0" smtClean="0">
                <a:latin typeface="Calibri" pitchFamily="34" charset="0"/>
              </a:rPr>
              <a:t>                –</a:t>
            </a:r>
            <a:r>
              <a:rPr lang="ru-RU" altLang="zh-TW" sz="2100" dirty="0" smtClean="0">
                <a:latin typeface="Calibri" pitchFamily="34" charset="0"/>
              </a:rPr>
              <a:t>Открыты офисы</a:t>
            </a:r>
            <a:r>
              <a:rPr lang="en-US" altLang="zh-TW" sz="2100" dirty="0" smtClean="0">
                <a:latin typeface="Calibri" pitchFamily="34" charset="0"/>
              </a:rPr>
              <a:t> TSC Auto ID Technology EMEA Russia </a:t>
            </a:r>
            <a:r>
              <a:rPr lang="ru-RU" altLang="zh-TW" sz="2100" dirty="0" smtClean="0">
                <a:latin typeface="Calibri" pitchFamily="34" charset="0"/>
              </a:rPr>
              <a:t>и</a:t>
            </a:r>
            <a:r>
              <a:rPr lang="en-US" altLang="zh-TW" sz="2100" dirty="0" smtClean="0">
                <a:latin typeface="Calibri" pitchFamily="34" charset="0"/>
              </a:rPr>
              <a:t> TSC Auto ID    </a:t>
            </a:r>
          </a:p>
          <a:p>
            <a:pPr>
              <a:buNone/>
            </a:pPr>
            <a:r>
              <a:rPr lang="en-US" altLang="zh-TW" sz="2100" dirty="0" smtClean="0">
                <a:latin typeface="Calibri" pitchFamily="34" charset="0"/>
              </a:rPr>
              <a:t>                  Technology ME, Inc. </a:t>
            </a:r>
          </a:p>
          <a:p>
            <a:pPr>
              <a:buNone/>
            </a:pPr>
            <a:r>
              <a:rPr lang="en-US" altLang="zh-TW" sz="2200" dirty="0" smtClean="0">
                <a:latin typeface="Calibri" pitchFamily="34" charset="0"/>
              </a:rPr>
              <a:t>                </a:t>
            </a:r>
          </a:p>
          <a:p>
            <a:pPr>
              <a:buNone/>
            </a:pPr>
            <a:r>
              <a:rPr lang="en-US" altLang="zh-TW" sz="2200" dirty="0" smtClean="0">
                <a:latin typeface="Calibri" pitchFamily="34" charset="0"/>
              </a:rPr>
              <a:t>                </a:t>
            </a:r>
            <a:endParaRPr lang="en-US" altLang="zh-TW" dirty="0" smtClean="0">
              <a:latin typeface="Calibri" pitchFamily="34" charset="0"/>
            </a:endParaRPr>
          </a:p>
          <a:p>
            <a:endParaRPr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878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ctoria\Documents\Фото\Factory\DSC05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7550"/>
            <a:ext cx="3873499" cy="29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 </a:t>
            </a:r>
            <a:r>
              <a:rPr lang="en-US" sz="3200" dirty="0" smtClean="0"/>
              <a:t>TSC Auto</a:t>
            </a:r>
            <a:r>
              <a:rPr lang="ru-RU" sz="3200" dirty="0" smtClean="0"/>
              <a:t> </a:t>
            </a:r>
            <a:r>
              <a:rPr lang="en-US" sz="3200" dirty="0" smtClean="0"/>
              <a:t>ID Technology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8" y="1619250"/>
            <a:ext cx="4608512" cy="4525963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Более 20 лет разработки и производства принтеров этикеток</a:t>
            </a:r>
            <a:endParaRPr lang="ru-RU" sz="1800" dirty="0"/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Произведено более </a:t>
            </a:r>
            <a:r>
              <a:rPr lang="de-DE" sz="1800" dirty="0" smtClean="0"/>
              <a:t>1</a:t>
            </a:r>
            <a:r>
              <a:rPr lang="ru-RU" sz="1800" dirty="0" smtClean="0"/>
              <a:t>,5</a:t>
            </a:r>
            <a:r>
              <a:rPr lang="de-DE" sz="1800" dirty="0" smtClean="0"/>
              <a:t> </a:t>
            </a:r>
            <a:r>
              <a:rPr lang="ru-RU" sz="1800" dirty="0" smtClean="0"/>
              <a:t>мил. </a:t>
            </a:r>
            <a:r>
              <a:rPr lang="ru-RU" sz="1800" dirty="0"/>
              <a:t>п</a:t>
            </a:r>
            <a:r>
              <a:rPr lang="ru-RU" sz="1800" dirty="0" smtClean="0"/>
              <a:t>ринтеров</a:t>
            </a:r>
            <a:endParaRPr lang="en-US" sz="1800" dirty="0" smtClean="0"/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Широкая линейка принтеров этикеток от настольных до промышленных моделей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№1 в Тайвани и №5 в мире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Крупнейший </a:t>
            </a:r>
            <a:r>
              <a:rPr lang="de-DE" sz="1800" dirty="0" smtClean="0"/>
              <a:t>OEM</a:t>
            </a:r>
            <a:r>
              <a:rPr lang="ru-RU" sz="1800" dirty="0" smtClean="0"/>
              <a:t> производитель</a:t>
            </a:r>
            <a:endParaRPr lang="ru-RU" sz="1800" dirty="0"/>
          </a:p>
          <a:p>
            <a:pPr lvl="0">
              <a:buFont typeface="Wingdings" pitchFamily="2" charset="2"/>
              <a:buChar char="§"/>
            </a:pPr>
            <a:r>
              <a:rPr lang="de-DE" sz="1800" dirty="0"/>
              <a:t>TSC </a:t>
            </a:r>
            <a:r>
              <a:rPr lang="ru-RU" sz="1800" dirty="0" smtClean="0"/>
              <a:t>является производителем всех ключевых компонентов: от разработки дизайна, корпусных деталей до электронных компонентов 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Высокий контроль качества мирового класса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Сертификаты </a:t>
            </a:r>
            <a:r>
              <a:rPr lang="en-US" sz="1800" dirty="0" smtClean="0"/>
              <a:t>ISO9001 &amp; ISO-14001</a:t>
            </a:r>
          </a:p>
          <a:p>
            <a:pPr lvl="0">
              <a:buFont typeface="Wingdings" pitchFamily="2" charset="2"/>
              <a:buChar char="§"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006762155"/>
      </p:ext>
    </p:extLst>
  </p:cSld>
  <p:clrMapOvr>
    <a:masterClrMapping/>
  </p:clrMapOvr>
  <p:transition spd="med" advClick="0" advTm="8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 – </a:t>
            </a:r>
            <a:r>
              <a:rPr lang="ru-RU" dirty="0" smtClean="0"/>
              <a:t>ЭТО….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631636"/>
              </p:ext>
            </p:extLst>
          </p:nvPr>
        </p:nvGraphicFramePr>
        <p:xfrm>
          <a:off x="420688" y="1619250"/>
          <a:ext cx="83280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 descr="TS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567113"/>
            <a:ext cx="2501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Обзор продуктовой линейки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2" descr="Product family_ne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7735" y="1332548"/>
            <a:ext cx="68405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2"/>
          <p:cNvSpPr txBox="1">
            <a:spLocks/>
          </p:cNvSpPr>
          <p:nvPr/>
        </p:nvSpPr>
        <p:spPr bwMode="auto">
          <a:xfrm>
            <a:off x="640080" y="5392421"/>
            <a:ext cx="7559040" cy="91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21F"/>
              </a:buClr>
              <a:buFont typeface="Arial" pitchFamily="34" charset="0"/>
              <a:buChar char="•"/>
              <a:defRPr sz="2000" kern="1200">
                <a:solidFill>
                  <a:srgbClr val="1D286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21F"/>
              </a:buClr>
              <a:buFont typeface="Arial" pitchFamily="34" charset="0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21F"/>
              </a:buClr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21F"/>
              </a:buClr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21F"/>
              </a:buClr>
              <a:buFont typeface="Arial" pitchFamily="34" charset="0"/>
              <a:buChar char="»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TW" sz="2600" dirty="0" smtClean="0">
                <a:latin typeface="+mn-lt"/>
              </a:rPr>
              <a:t>Широкая линейка настольных, промышленных и мобильных принтеров</a:t>
            </a:r>
            <a:endParaRPr lang="en-US" altLang="zh-TW" sz="2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901</Words>
  <Application>Microsoft Office PowerPoint</Application>
  <PresentationFormat>Экран (4:3)</PresentationFormat>
  <Paragraphs>334</Paragraphs>
  <Slides>32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Принтеры этикеток TSC – лучший выбор</vt:lpstr>
      <vt:lpstr>Содержание</vt:lpstr>
      <vt:lpstr>Географическое расположение</vt:lpstr>
      <vt:lpstr>Производство</vt:lpstr>
      <vt:lpstr>История</vt:lpstr>
      <vt:lpstr>История</vt:lpstr>
      <vt:lpstr>О TSC Auto ID Technology</vt:lpstr>
      <vt:lpstr>TSC – ЭТО….</vt:lpstr>
      <vt:lpstr>Обзор продуктовой линейки</vt:lpstr>
      <vt:lpstr>Настольные</vt:lpstr>
      <vt:lpstr>Промышленные</vt:lpstr>
      <vt:lpstr>Мобильные</vt:lpstr>
      <vt:lpstr>Что скрыто в названии?</vt:lpstr>
      <vt:lpstr>Принтеры начального класса</vt:lpstr>
      <vt:lpstr>Принтеры начального класса</vt:lpstr>
      <vt:lpstr>TDP 225W</vt:lpstr>
      <vt:lpstr>ТТР 245С</vt:lpstr>
      <vt:lpstr>TDP/TTP 247</vt:lpstr>
      <vt:lpstr>TSC TDP 244</vt:lpstr>
      <vt:lpstr>Сферы применения</vt:lpstr>
      <vt:lpstr>Принтеры промышленного класса</vt:lpstr>
      <vt:lpstr>ME240/ME340</vt:lpstr>
      <vt:lpstr>ТТР246М+/TTP344M+</vt:lpstr>
      <vt:lpstr>ТТР2410M/TTP346M/TTP644M</vt:lpstr>
      <vt:lpstr>Опции</vt:lpstr>
      <vt:lpstr>TSC TTP-384M</vt:lpstr>
      <vt:lpstr>TSC TTP268M/TTP366M</vt:lpstr>
      <vt:lpstr>Сферы применения</vt:lpstr>
      <vt:lpstr>Наши клиенты</vt:lpstr>
      <vt:lpstr>Итоги</vt:lpstr>
      <vt:lpstr>Презентация PowerPoint</vt:lpstr>
      <vt:lpstr>Презентация PowerPoint</vt:lpstr>
    </vt:vector>
  </TitlesOfParts>
  <Company>DaynerHall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Garrepy</dc:creator>
  <cp:lastModifiedBy>Victoria Grobushkina</cp:lastModifiedBy>
  <cp:revision>184</cp:revision>
  <dcterms:created xsi:type="dcterms:W3CDTF">2010-11-08T22:04:16Z</dcterms:created>
  <dcterms:modified xsi:type="dcterms:W3CDTF">2012-05-25T17:56:17Z</dcterms:modified>
</cp:coreProperties>
</file>