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</p:sldMasterIdLst>
  <p:notesMasterIdLst>
    <p:notesMasterId r:id="rId39"/>
  </p:notesMasterIdLst>
  <p:handoutMasterIdLst>
    <p:handoutMasterId r:id="rId40"/>
  </p:handoutMasterIdLst>
  <p:sldIdLst>
    <p:sldId id="464" r:id="rId2"/>
    <p:sldId id="465" r:id="rId3"/>
    <p:sldId id="466" r:id="rId4"/>
    <p:sldId id="467" r:id="rId5"/>
    <p:sldId id="468" r:id="rId6"/>
    <p:sldId id="469" r:id="rId7"/>
    <p:sldId id="470" r:id="rId8"/>
    <p:sldId id="471" r:id="rId9"/>
    <p:sldId id="472" r:id="rId10"/>
    <p:sldId id="476" r:id="rId11"/>
    <p:sldId id="477" r:id="rId12"/>
    <p:sldId id="478" r:id="rId13"/>
    <p:sldId id="479" r:id="rId14"/>
    <p:sldId id="480" r:id="rId15"/>
    <p:sldId id="481" r:id="rId16"/>
    <p:sldId id="482" r:id="rId17"/>
    <p:sldId id="483" r:id="rId18"/>
    <p:sldId id="484" r:id="rId19"/>
    <p:sldId id="485" r:id="rId20"/>
    <p:sldId id="486" r:id="rId21"/>
    <p:sldId id="487" r:id="rId22"/>
    <p:sldId id="488" r:id="rId23"/>
    <p:sldId id="489" r:id="rId24"/>
    <p:sldId id="490" r:id="rId25"/>
    <p:sldId id="473" r:id="rId26"/>
    <p:sldId id="475" r:id="rId27"/>
    <p:sldId id="491" r:id="rId28"/>
    <p:sldId id="494" r:id="rId29"/>
    <p:sldId id="492" r:id="rId30"/>
    <p:sldId id="495" r:id="rId31"/>
    <p:sldId id="497" r:id="rId32"/>
    <p:sldId id="499" r:id="rId33"/>
    <p:sldId id="500" r:id="rId34"/>
    <p:sldId id="501" r:id="rId35"/>
    <p:sldId id="498" r:id="rId36"/>
    <p:sldId id="502" r:id="rId37"/>
    <p:sldId id="393" r:id="rId38"/>
  </p:sldIdLst>
  <p:sldSz cx="9906000" cy="6858000" type="A4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936"/>
    <a:srgbClr val="000000"/>
    <a:srgbClr val="FFFFFF"/>
    <a:srgbClr val="FFCC99"/>
    <a:srgbClr val="FFCC00"/>
    <a:srgbClr val="FFCC66"/>
    <a:srgbClr val="CCFFFF"/>
    <a:srgbClr val="CCECFF"/>
    <a:srgbClr val="00FF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4" autoAdjust="0"/>
    <p:restoredTop sz="87379" autoAdjust="0"/>
  </p:normalViewPr>
  <p:slideViewPr>
    <p:cSldViewPr snapToGrid="0">
      <p:cViewPr varScale="1">
        <p:scale>
          <a:sx n="64" d="100"/>
          <a:sy n="64" d="100"/>
        </p:scale>
        <p:origin x="-1500" y="-96"/>
      </p:cViewPr>
      <p:guideLst>
        <p:guide orient="horz" pos="931"/>
        <p:guide pos="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3138"/>
    </p:cViewPr>
  </p:sorterViewPr>
  <p:notesViewPr>
    <p:cSldViewPr snapToGrid="0">
      <p:cViewPr varScale="1">
        <p:scale>
          <a:sx n="57" d="100"/>
          <a:sy n="57" d="100"/>
        </p:scale>
        <p:origin x="-3156" y="-83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99D46-1B2B-4530-8156-EF70F7C184B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A877FC-5704-4576-B88D-FC2F5898EFF5}">
      <dgm:prSet custT="1"/>
      <dgm:spPr/>
      <dgm:t>
        <a:bodyPr/>
        <a:lstStyle/>
        <a:p>
          <a:pPr rtl="0"/>
          <a:r>
            <a:rPr lang="ru-RU" sz="2800" b="1" dirty="0" smtClean="0"/>
            <a:t>Установить обновления Генератора Приложений и сконвертировать задачу</a:t>
          </a:r>
          <a:endParaRPr lang="ru-RU" sz="2800" dirty="0"/>
        </a:p>
      </dgm:t>
    </dgm:pt>
    <dgm:pt modelId="{8C52C305-7FC6-4C78-880B-3BB6D0423659}" type="parTrans" cxnId="{8BF2D8A5-208A-46DC-A409-785CA9B61B30}">
      <dgm:prSet/>
      <dgm:spPr/>
      <dgm:t>
        <a:bodyPr/>
        <a:lstStyle/>
        <a:p>
          <a:endParaRPr lang="ru-RU"/>
        </a:p>
      </dgm:t>
    </dgm:pt>
    <dgm:pt modelId="{D6ED74DB-5B40-4AD7-99BC-E971893903A6}" type="sibTrans" cxnId="{8BF2D8A5-208A-46DC-A409-785CA9B61B30}">
      <dgm:prSet/>
      <dgm:spPr/>
      <dgm:t>
        <a:bodyPr/>
        <a:lstStyle/>
        <a:p>
          <a:endParaRPr lang="ru-RU"/>
        </a:p>
      </dgm:t>
    </dgm:pt>
    <dgm:pt modelId="{03F78DDC-602D-4928-BC37-F35160FA83E8}">
      <dgm:prSet/>
      <dgm:spPr/>
      <dgm:t>
        <a:bodyPr/>
        <a:lstStyle/>
        <a:p>
          <a:pPr rtl="0"/>
          <a:r>
            <a:rPr lang="ru-RU" b="1" dirty="0" smtClean="0"/>
            <a:t>Обновить компоненту 1С</a:t>
          </a:r>
          <a:endParaRPr lang="ru-RU" dirty="0"/>
        </a:p>
      </dgm:t>
    </dgm:pt>
    <dgm:pt modelId="{2328EC9D-09FC-4F43-81A3-0C2F95953016}" type="parTrans" cxnId="{5665BA8D-E409-461C-A8C6-042571824DED}">
      <dgm:prSet/>
      <dgm:spPr/>
      <dgm:t>
        <a:bodyPr/>
        <a:lstStyle/>
        <a:p>
          <a:endParaRPr lang="ru-RU"/>
        </a:p>
      </dgm:t>
    </dgm:pt>
    <dgm:pt modelId="{C8A3B3B6-7DF4-43A3-A46D-6BAB71D19381}" type="sibTrans" cxnId="{5665BA8D-E409-461C-A8C6-042571824DED}">
      <dgm:prSet/>
      <dgm:spPr/>
      <dgm:t>
        <a:bodyPr/>
        <a:lstStyle/>
        <a:p>
          <a:endParaRPr lang="ru-RU"/>
        </a:p>
      </dgm:t>
    </dgm:pt>
    <dgm:pt modelId="{AB23CBDE-6A4B-4DCF-911B-EE4A490A4519}">
      <dgm:prSet/>
      <dgm:spPr/>
      <dgm:t>
        <a:bodyPr/>
        <a:lstStyle/>
        <a:p>
          <a:pPr rtl="0"/>
          <a:r>
            <a:rPr lang="ru-RU" b="1" dirty="0" smtClean="0"/>
            <a:t>Произвести настройки в 1С</a:t>
          </a:r>
          <a:endParaRPr lang="ru-RU" dirty="0"/>
        </a:p>
      </dgm:t>
    </dgm:pt>
    <dgm:pt modelId="{F54F29E5-CD96-4B58-A246-F887B8C1B1CE}" type="parTrans" cxnId="{840216D8-B083-4309-83D5-0FA9473C802F}">
      <dgm:prSet/>
      <dgm:spPr/>
      <dgm:t>
        <a:bodyPr/>
        <a:lstStyle/>
        <a:p>
          <a:endParaRPr lang="ru-RU"/>
        </a:p>
      </dgm:t>
    </dgm:pt>
    <dgm:pt modelId="{F91C14EA-447E-4258-9CA4-8EAFE7C26A3A}" type="sibTrans" cxnId="{840216D8-B083-4309-83D5-0FA9473C802F}">
      <dgm:prSet/>
      <dgm:spPr/>
      <dgm:t>
        <a:bodyPr/>
        <a:lstStyle/>
        <a:p>
          <a:endParaRPr lang="ru-RU"/>
        </a:p>
      </dgm:t>
    </dgm:pt>
    <dgm:pt modelId="{EA3F297F-0BA0-469C-9E60-9E02439C1982}" type="pres">
      <dgm:prSet presAssocID="{E2D99D46-1B2B-4530-8156-EF70F7C184B2}" presName="Name0" presStyleCnt="0">
        <dgm:presLayoutVars>
          <dgm:dir/>
          <dgm:animLvl val="lvl"/>
          <dgm:resizeHandles val="exact"/>
        </dgm:presLayoutVars>
      </dgm:prSet>
      <dgm:spPr/>
    </dgm:pt>
    <dgm:pt modelId="{E079E3CC-D46E-40D0-BE7C-AC5EDF6B4BD4}" type="pres">
      <dgm:prSet presAssocID="{B3A877FC-5704-4576-B88D-FC2F5898EFF5}" presName="linNode" presStyleCnt="0"/>
      <dgm:spPr/>
    </dgm:pt>
    <dgm:pt modelId="{90B88F88-BEB5-487B-AC71-96D9F06484D7}" type="pres">
      <dgm:prSet presAssocID="{B3A877FC-5704-4576-B88D-FC2F5898EFF5}" presName="parentText" presStyleLbl="node1" presStyleIdx="0" presStyleCnt="3" custScaleX="141540" custScaleY="297517">
        <dgm:presLayoutVars>
          <dgm:chMax val="1"/>
          <dgm:bulletEnabled val="1"/>
        </dgm:presLayoutVars>
      </dgm:prSet>
      <dgm:spPr/>
    </dgm:pt>
    <dgm:pt modelId="{7CC4BE58-B388-414F-8B1C-E43371EEB5B1}" type="pres">
      <dgm:prSet presAssocID="{D6ED74DB-5B40-4AD7-99BC-E971893903A6}" presName="sp" presStyleCnt="0"/>
      <dgm:spPr/>
    </dgm:pt>
    <dgm:pt modelId="{01C81316-C4D6-4823-A723-6F06E00081A2}" type="pres">
      <dgm:prSet presAssocID="{03F78DDC-602D-4928-BC37-F35160FA83E8}" presName="linNode" presStyleCnt="0"/>
      <dgm:spPr/>
    </dgm:pt>
    <dgm:pt modelId="{3AE6558E-707F-413F-86B0-F986C140DEA4}" type="pres">
      <dgm:prSet presAssocID="{03F78DDC-602D-4928-BC37-F35160FA83E8}" presName="parentText" presStyleLbl="node1" presStyleIdx="1" presStyleCnt="3" custScaleX="119262" custScaleY="127052" custLinFactNeighborX="15259">
        <dgm:presLayoutVars>
          <dgm:chMax val="1"/>
          <dgm:bulletEnabled val="1"/>
        </dgm:presLayoutVars>
      </dgm:prSet>
      <dgm:spPr/>
    </dgm:pt>
    <dgm:pt modelId="{2DFB58D6-CE4F-4B02-BC53-90F4168683D5}" type="pres">
      <dgm:prSet presAssocID="{C8A3B3B6-7DF4-43A3-A46D-6BAB71D19381}" presName="sp" presStyleCnt="0"/>
      <dgm:spPr/>
    </dgm:pt>
    <dgm:pt modelId="{97C785C4-B346-459A-B178-3B1472F09A4D}" type="pres">
      <dgm:prSet presAssocID="{AB23CBDE-6A4B-4DCF-911B-EE4A490A4519}" presName="linNode" presStyleCnt="0"/>
      <dgm:spPr/>
    </dgm:pt>
    <dgm:pt modelId="{5463D502-CF40-4E4E-B304-225D9E067C69}" type="pres">
      <dgm:prSet presAssocID="{AB23CBDE-6A4B-4DCF-911B-EE4A490A4519}" presName="parentText" presStyleLbl="node1" presStyleIdx="2" presStyleCnt="3" custScaleX="98698" custScaleY="175575" custLinFactNeighborX="25468" custLinFactNeighborY="-3674">
        <dgm:presLayoutVars>
          <dgm:chMax val="1"/>
          <dgm:bulletEnabled val="1"/>
        </dgm:presLayoutVars>
      </dgm:prSet>
      <dgm:spPr/>
    </dgm:pt>
  </dgm:ptLst>
  <dgm:cxnLst>
    <dgm:cxn modelId="{B218B723-BBAC-4893-BEB9-4060A727B264}" type="presOf" srcId="{03F78DDC-602D-4928-BC37-F35160FA83E8}" destId="{3AE6558E-707F-413F-86B0-F986C140DEA4}" srcOrd="0" destOrd="0" presId="urn:microsoft.com/office/officeart/2005/8/layout/vList5"/>
    <dgm:cxn modelId="{5A057741-ECF6-4EE7-B40A-DCFA296185C8}" type="presOf" srcId="{AB23CBDE-6A4B-4DCF-911B-EE4A490A4519}" destId="{5463D502-CF40-4E4E-B304-225D9E067C69}" srcOrd="0" destOrd="0" presId="urn:microsoft.com/office/officeart/2005/8/layout/vList5"/>
    <dgm:cxn modelId="{5665BA8D-E409-461C-A8C6-042571824DED}" srcId="{E2D99D46-1B2B-4530-8156-EF70F7C184B2}" destId="{03F78DDC-602D-4928-BC37-F35160FA83E8}" srcOrd="1" destOrd="0" parTransId="{2328EC9D-09FC-4F43-81A3-0C2F95953016}" sibTransId="{C8A3B3B6-7DF4-43A3-A46D-6BAB71D19381}"/>
    <dgm:cxn modelId="{840216D8-B083-4309-83D5-0FA9473C802F}" srcId="{E2D99D46-1B2B-4530-8156-EF70F7C184B2}" destId="{AB23CBDE-6A4B-4DCF-911B-EE4A490A4519}" srcOrd="2" destOrd="0" parTransId="{F54F29E5-CD96-4B58-A246-F887B8C1B1CE}" sibTransId="{F91C14EA-447E-4258-9CA4-8EAFE7C26A3A}"/>
    <dgm:cxn modelId="{13DED90B-91BF-448A-B2DC-79C2D75F77C9}" type="presOf" srcId="{E2D99D46-1B2B-4530-8156-EF70F7C184B2}" destId="{EA3F297F-0BA0-469C-9E60-9E02439C1982}" srcOrd="0" destOrd="0" presId="urn:microsoft.com/office/officeart/2005/8/layout/vList5"/>
    <dgm:cxn modelId="{AF25D4FF-90CC-4B97-972A-4DDD1DB2A8F2}" type="presOf" srcId="{B3A877FC-5704-4576-B88D-FC2F5898EFF5}" destId="{90B88F88-BEB5-487B-AC71-96D9F06484D7}" srcOrd="0" destOrd="0" presId="urn:microsoft.com/office/officeart/2005/8/layout/vList5"/>
    <dgm:cxn modelId="{8BF2D8A5-208A-46DC-A409-785CA9B61B30}" srcId="{E2D99D46-1B2B-4530-8156-EF70F7C184B2}" destId="{B3A877FC-5704-4576-B88D-FC2F5898EFF5}" srcOrd="0" destOrd="0" parTransId="{8C52C305-7FC6-4C78-880B-3BB6D0423659}" sibTransId="{D6ED74DB-5B40-4AD7-99BC-E971893903A6}"/>
    <dgm:cxn modelId="{ED6FC333-F4B8-4C08-9A80-A2058EC8E577}" type="presParOf" srcId="{EA3F297F-0BA0-469C-9E60-9E02439C1982}" destId="{E079E3CC-D46E-40D0-BE7C-AC5EDF6B4BD4}" srcOrd="0" destOrd="0" presId="urn:microsoft.com/office/officeart/2005/8/layout/vList5"/>
    <dgm:cxn modelId="{F8E307FE-7AD4-4012-A328-0C75F3FC0E5F}" type="presParOf" srcId="{E079E3CC-D46E-40D0-BE7C-AC5EDF6B4BD4}" destId="{90B88F88-BEB5-487B-AC71-96D9F06484D7}" srcOrd="0" destOrd="0" presId="urn:microsoft.com/office/officeart/2005/8/layout/vList5"/>
    <dgm:cxn modelId="{A2D56DBD-2DBF-40BA-903D-DC84D51A70D2}" type="presParOf" srcId="{EA3F297F-0BA0-469C-9E60-9E02439C1982}" destId="{7CC4BE58-B388-414F-8B1C-E43371EEB5B1}" srcOrd="1" destOrd="0" presId="urn:microsoft.com/office/officeart/2005/8/layout/vList5"/>
    <dgm:cxn modelId="{D0E58299-3DE5-4AA4-9D3F-E478AA3F72A0}" type="presParOf" srcId="{EA3F297F-0BA0-469C-9E60-9E02439C1982}" destId="{01C81316-C4D6-4823-A723-6F06E00081A2}" srcOrd="2" destOrd="0" presId="urn:microsoft.com/office/officeart/2005/8/layout/vList5"/>
    <dgm:cxn modelId="{531CD7F1-D57C-4C45-99CA-F96174A5EFCE}" type="presParOf" srcId="{01C81316-C4D6-4823-A723-6F06E00081A2}" destId="{3AE6558E-707F-413F-86B0-F986C140DEA4}" srcOrd="0" destOrd="0" presId="urn:microsoft.com/office/officeart/2005/8/layout/vList5"/>
    <dgm:cxn modelId="{30269688-CCC2-487D-A08F-1F9CFEC58F75}" type="presParOf" srcId="{EA3F297F-0BA0-469C-9E60-9E02439C1982}" destId="{2DFB58D6-CE4F-4B02-BC53-90F4168683D5}" srcOrd="3" destOrd="0" presId="urn:microsoft.com/office/officeart/2005/8/layout/vList5"/>
    <dgm:cxn modelId="{57FA8BCE-C87D-41DC-8A25-DE2DF8460CBE}" type="presParOf" srcId="{EA3F297F-0BA0-469C-9E60-9E02439C1982}" destId="{97C785C4-B346-459A-B178-3B1472F09A4D}" srcOrd="4" destOrd="0" presId="urn:microsoft.com/office/officeart/2005/8/layout/vList5"/>
    <dgm:cxn modelId="{C2B2E896-B67A-4961-B482-8ED1FB7FABC4}" type="presParOf" srcId="{97C785C4-B346-459A-B178-3B1472F09A4D}" destId="{5463D502-CF40-4E4E-B304-225D9E067C6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CE1D7C-CBC0-4EDA-972A-753FE3AD48C6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9BC2C0-C211-4CD6-81F4-915277F41041}">
      <dgm:prSet phldrT="[Текст]"/>
      <dgm:spPr/>
      <dgm:t>
        <a:bodyPr/>
        <a:lstStyle/>
        <a:p>
          <a:r>
            <a:rPr lang="ru-RU" altLang="zh-TW" b="1" dirty="0" smtClean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Больший функционал ГП</a:t>
          </a:r>
        </a:p>
        <a:p>
          <a:endParaRPr lang="ru-RU" dirty="0"/>
        </a:p>
      </dgm:t>
    </dgm:pt>
    <dgm:pt modelId="{C674E51D-6659-4CC1-B733-255F5778424A}" type="parTrans" cxnId="{D0FE3DCA-BDD5-48FC-ABE4-94CB19727A36}">
      <dgm:prSet/>
      <dgm:spPr/>
      <dgm:t>
        <a:bodyPr/>
        <a:lstStyle/>
        <a:p>
          <a:endParaRPr lang="ru-RU"/>
        </a:p>
      </dgm:t>
    </dgm:pt>
    <dgm:pt modelId="{6D4BE170-5D6B-4561-B821-EC403098A6DE}" type="sibTrans" cxnId="{D0FE3DCA-BDD5-48FC-ABE4-94CB19727A36}">
      <dgm:prSet/>
      <dgm:spPr/>
      <dgm:t>
        <a:bodyPr/>
        <a:lstStyle/>
        <a:p>
          <a:endParaRPr lang="ru-RU"/>
        </a:p>
      </dgm:t>
    </dgm:pt>
    <dgm:pt modelId="{F0CCF9A0-1A6D-4AA7-B51B-95BE149F820A}">
      <dgm:prSet phldrT="[Текст]" custT="1"/>
      <dgm:spPr/>
      <dgm:t>
        <a:bodyPr/>
        <a:lstStyle/>
        <a:p>
          <a:pPr algn="ctr"/>
          <a:r>
            <a:rPr lang="ru-RU" altLang="zh-TW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Одновременная работа обоих типов ТСД</a:t>
          </a:r>
          <a:endParaRPr lang="ru-RU" sz="2000" dirty="0">
            <a:solidFill>
              <a:schemeClr val="bg1"/>
            </a:solidFill>
          </a:endParaRPr>
        </a:p>
      </dgm:t>
    </dgm:pt>
    <dgm:pt modelId="{89103F97-ABAF-454D-B48B-E61E167D5E91}" type="parTrans" cxnId="{5EEBBA40-9C6A-4087-A673-60DA66DBE623}">
      <dgm:prSet/>
      <dgm:spPr/>
      <dgm:t>
        <a:bodyPr/>
        <a:lstStyle/>
        <a:p>
          <a:endParaRPr lang="ru-RU"/>
        </a:p>
      </dgm:t>
    </dgm:pt>
    <dgm:pt modelId="{864FA1BB-54AB-465A-B091-E52599ED5C2F}" type="sibTrans" cxnId="{5EEBBA40-9C6A-4087-A673-60DA66DBE623}">
      <dgm:prSet/>
      <dgm:spPr/>
      <dgm:t>
        <a:bodyPr/>
        <a:lstStyle/>
        <a:p>
          <a:endParaRPr lang="ru-RU"/>
        </a:p>
      </dgm:t>
    </dgm:pt>
    <dgm:pt modelId="{911C5DDB-5339-4F8F-901F-19DB40D6A1FB}">
      <dgm:prSet phldrT="[Текст]" custT="1"/>
      <dgm:spPr/>
      <dgm:t>
        <a:bodyPr/>
        <a:lstStyle/>
        <a:p>
          <a:r>
            <a:rPr lang="ru-RU" altLang="zh-TW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Привычно и понятно</a:t>
          </a:r>
          <a:endParaRPr lang="ru-RU" sz="2000" dirty="0">
            <a:solidFill>
              <a:schemeClr val="bg1"/>
            </a:solidFill>
          </a:endParaRPr>
        </a:p>
      </dgm:t>
    </dgm:pt>
    <dgm:pt modelId="{349685E2-5CD9-4565-8CE8-D955C09B1FB4}" type="parTrans" cxnId="{3B27A717-0567-418E-8849-B3701DEE58B2}">
      <dgm:prSet/>
      <dgm:spPr/>
      <dgm:t>
        <a:bodyPr/>
        <a:lstStyle/>
        <a:p>
          <a:endParaRPr lang="ru-RU"/>
        </a:p>
      </dgm:t>
    </dgm:pt>
    <dgm:pt modelId="{037539C2-F5D3-47B8-A179-B2CB55BD29F7}" type="sibTrans" cxnId="{3B27A717-0567-418E-8849-B3701DEE58B2}">
      <dgm:prSet/>
      <dgm:spPr/>
      <dgm:t>
        <a:bodyPr/>
        <a:lstStyle/>
        <a:p>
          <a:endParaRPr lang="ru-RU"/>
        </a:p>
      </dgm:t>
    </dgm:pt>
    <dgm:pt modelId="{93F988B7-0546-481B-B3FD-E3DC51470D6C}">
      <dgm:prSet phldrT="[Текст]" custT="1"/>
      <dgm:spPr/>
      <dgm:t>
        <a:bodyPr/>
        <a:lstStyle/>
        <a:p>
          <a:r>
            <a:rPr lang="ru-RU" altLang="zh-TW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Беспроводный интерфейс </a:t>
          </a:r>
          <a:r>
            <a:rPr lang="en-US" altLang="zh-TW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Wi-Fi</a:t>
          </a:r>
          <a:endParaRPr lang="ru-RU" altLang="zh-TW" sz="2000" b="1" dirty="0" smtClean="0">
            <a:solidFill>
              <a:schemeClr val="bg1"/>
            </a:solidFill>
            <a:effectLst>
              <a:outerShdw blurRad="38100" dist="38100" dir="2700000" algn="tl">
                <a:srgbClr val="C0C0C0"/>
              </a:outerShdw>
            </a:effectLst>
            <a:latin typeface="Lucida Sans" pitchFamily="34" charset="0"/>
            <a:cs typeface="Tahoma" pitchFamily="34" charset="0"/>
          </a:endParaRPr>
        </a:p>
      </dgm:t>
    </dgm:pt>
    <dgm:pt modelId="{4D30F144-387E-4D12-B0AA-90F1665073DC}" type="parTrans" cxnId="{33BDAA39-842D-4180-8B15-090ACB374179}">
      <dgm:prSet/>
      <dgm:spPr/>
      <dgm:t>
        <a:bodyPr/>
        <a:lstStyle/>
        <a:p>
          <a:endParaRPr lang="ru-RU"/>
        </a:p>
      </dgm:t>
    </dgm:pt>
    <dgm:pt modelId="{4978C62E-8C38-44BB-BA49-52210FFC6B92}" type="sibTrans" cxnId="{33BDAA39-842D-4180-8B15-090ACB374179}">
      <dgm:prSet/>
      <dgm:spPr/>
      <dgm:t>
        <a:bodyPr/>
        <a:lstStyle/>
        <a:p>
          <a:endParaRPr lang="ru-RU"/>
        </a:p>
      </dgm:t>
    </dgm:pt>
    <dgm:pt modelId="{0DA332CE-F13E-4B32-8588-7F2D595CF916}">
      <dgm:prSet phldrT="[Текст]" phldr="1"/>
      <dgm:spPr/>
      <dgm:t>
        <a:bodyPr/>
        <a:lstStyle/>
        <a:p>
          <a:endParaRPr lang="ru-RU"/>
        </a:p>
      </dgm:t>
    </dgm:pt>
    <dgm:pt modelId="{9B335D82-E0EB-4F68-B60E-6EAF237DCA9A}" type="parTrans" cxnId="{6703F287-D8EC-4C00-BBB1-BCA956E68349}">
      <dgm:prSet/>
      <dgm:spPr/>
      <dgm:t>
        <a:bodyPr/>
        <a:lstStyle/>
        <a:p>
          <a:endParaRPr lang="ru-RU"/>
        </a:p>
      </dgm:t>
    </dgm:pt>
    <dgm:pt modelId="{A7D03F08-0913-42C7-871E-859DC110D1AE}" type="sibTrans" cxnId="{6703F287-D8EC-4C00-BBB1-BCA956E68349}">
      <dgm:prSet/>
      <dgm:spPr/>
      <dgm:t>
        <a:bodyPr/>
        <a:lstStyle/>
        <a:p>
          <a:endParaRPr lang="ru-RU"/>
        </a:p>
      </dgm:t>
    </dgm:pt>
    <dgm:pt modelId="{450EA686-FDF7-4EE2-8CBA-4BE8D7090A3C}">
      <dgm:prSet custT="1"/>
      <dgm:spPr/>
      <dgm:t>
        <a:bodyPr/>
        <a:lstStyle/>
        <a:p>
          <a:r>
            <a:rPr lang="ru-RU" altLang="zh-TW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Нет необходимости переучивать персонал</a:t>
          </a:r>
          <a:endParaRPr lang="ru-RU" altLang="zh-TW" sz="2000" b="1" dirty="0">
            <a:solidFill>
              <a:schemeClr val="bg1"/>
            </a:solidFill>
            <a:effectLst>
              <a:outerShdw blurRad="38100" dist="38100" dir="2700000" algn="tl">
                <a:srgbClr val="C0C0C0"/>
              </a:outerShdw>
            </a:effectLst>
            <a:latin typeface="Lucida Sans" pitchFamily="34" charset="0"/>
            <a:cs typeface="Tahoma" pitchFamily="34" charset="0"/>
          </a:endParaRPr>
        </a:p>
      </dgm:t>
    </dgm:pt>
    <dgm:pt modelId="{B9990235-23B4-408C-9959-C8DB18C164CE}" type="parTrans" cxnId="{1FE60A5B-3C2E-4E64-8A20-0C98CDEA0A0F}">
      <dgm:prSet/>
      <dgm:spPr/>
      <dgm:t>
        <a:bodyPr/>
        <a:lstStyle/>
        <a:p>
          <a:endParaRPr lang="ru-RU"/>
        </a:p>
      </dgm:t>
    </dgm:pt>
    <dgm:pt modelId="{14B3E975-31E1-4AF5-AF2F-8C67F9F39E30}" type="sibTrans" cxnId="{1FE60A5B-3C2E-4E64-8A20-0C98CDEA0A0F}">
      <dgm:prSet/>
      <dgm:spPr/>
      <dgm:t>
        <a:bodyPr/>
        <a:lstStyle/>
        <a:p>
          <a:endParaRPr lang="ru-RU"/>
        </a:p>
      </dgm:t>
    </dgm:pt>
    <dgm:pt modelId="{8A77435D-4217-4AF1-82FD-A749DBE2D76B}">
      <dgm:prSet/>
      <dgm:spPr/>
    </dgm:pt>
    <dgm:pt modelId="{54CA951C-7A61-4B89-9A30-58FC96D9E120}" type="parTrans" cxnId="{60EC5441-8E37-4731-B16F-E911E908E599}">
      <dgm:prSet/>
      <dgm:spPr/>
      <dgm:t>
        <a:bodyPr/>
        <a:lstStyle/>
        <a:p>
          <a:endParaRPr lang="ru-RU"/>
        </a:p>
      </dgm:t>
    </dgm:pt>
    <dgm:pt modelId="{A0E73D3B-0BDB-424B-8E72-69CD95D11956}" type="sibTrans" cxnId="{60EC5441-8E37-4731-B16F-E911E908E599}">
      <dgm:prSet/>
      <dgm:spPr/>
      <dgm:t>
        <a:bodyPr/>
        <a:lstStyle/>
        <a:p>
          <a:endParaRPr lang="ru-RU"/>
        </a:p>
      </dgm:t>
    </dgm:pt>
    <dgm:pt modelId="{AB614A55-4DD0-4414-9AF1-04DCA89F91A0}">
      <dgm:prSet/>
      <dgm:spPr/>
    </dgm:pt>
    <dgm:pt modelId="{4CD4EB84-4BCA-448C-B71A-93621744C84A}" type="parTrans" cxnId="{DB5D1E14-D08F-4791-B067-96ABFA60EE11}">
      <dgm:prSet/>
      <dgm:spPr/>
      <dgm:t>
        <a:bodyPr/>
        <a:lstStyle/>
        <a:p>
          <a:endParaRPr lang="ru-RU"/>
        </a:p>
      </dgm:t>
    </dgm:pt>
    <dgm:pt modelId="{9AE3CBAE-9E3F-47E9-8D23-E0C34F1650AB}" type="sibTrans" cxnId="{DB5D1E14-D08F-4791-B067-96ABFA60EE11}">
      <dgm:prSet/>
      <dgm:spPr/>
      <dgm:t>
        <a:bodyPr/>
        <a:lstStyle/>
        <a:p>
          <a:endParaRPr lang="ru-RU"/>
        </a:p>
      </dgm:t>
    </dgm:pt>
    <dgm:pt modelId="{AC2C2008-E250-42A5-8987-1E9F536F1166}" type="pres">
      <dgm:prSet presAssocID="{6BCE1D7C-CBC0-4EDA-972A-753FE3AD48C6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4276331-7C59-417E-B9ED-3A5E62ACBC09}" type="pres">
      <dgm:prSet presAssocID="{6BCE1D7C-CBC0-4EDA-972A-753FE3AD48C6}" presName="matrix" presStyleCnt="0"/>
      <dgm:spPr/>
    </dgm:pt>
    <dgm:pt modelId="{C7F40BD4-42B0-42AE-85E0-61DB223C4C1F}" type="pres">
      <dgm:prSet presAssocID="{6BCE1D7C-CBC0-4EDA-972A-753FE3AD48C6}" presName="tile1" presStyleLbl="node1" presStyleIdx="0" presStyleCnt="4"/>
      <dgm:spPr/>
      <dgm:t>
        <a:bodyPr/>
        <a:lstStyle/>
        <a:p>
          <a:endParaRPr lang="ru-RU"/>
        </a:p>
      </dgm:t>
    </dgm:pt>
    <dgm:pt modelId="{C1F9ED49-AF4F-408F-A580-4F1B9F86BB80}" type="pres">
      <dgm:prSet presAssocID="{6BCE1D7C-CBC0-4EDA-972A-753FE3AD48C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220BE-9B32-42D8-98AC-E8474CFAA924}" type="pres">
      <dgm:prSet presAssocID="{6BCE1D7C-CBC0-4EDA-972A-753FE3AD48C6}" presName="tile2" presStyleLbl="node1" presStyleIdx="1" presStyleCnt="4" custLinFactNeighborX="4058" custLinFactNeighborY="-726"/>
      <dgm:spPr/>
      <dgm:t>
        <a:bodyPr/>
        <a:lstStyle/>
        <a:p>
          <a:endParaRPr lang="ru-RU"/>
        </a:p>
      </dgm:t>
    </dgm:pt>
    <dgm:pt modelId="{175A647C-8947-445F-AB07-FEE017E0EA4E}" type="pres">
      <dgm:prSet presAssocID="{6BCE1D7C-CBC0-4EDA-972A-753FE3AD48C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09A0E7-7F7C-4175-8695-04F4911A70AD}" type="pres">
      <dgm:prSet presAssocID="{6BCE1D7C-CBC0-4EDA-972A-753FE3AD48C6}" presName="tile3" presStyleLbl="node1" presStyleIdx="2" presStyleCnt="4"/>
      <dgm:spPr/>
    </dgm:pt>
    <dgm:pt modelId="{87347284-45EA-40BE-A61F-538C276B9657}" type="pres">
      <dgm:prSet presAssocID="{6BCE1D7C-CBC0-4EDA-972A-753FE3AD48C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1039A97-1D78-4E88-B4A3-F213EF664CC8}" type="pres">
      <dgm:prSet presAssocID="{6BCE1D7C-CBC0-4EDA-972A-753FE3AD48C6}" presName="tile4" presStyleLbl="node1" presStyleIdx="3" presStyleCnt="4" custLinFactNeighborX="0" custLinFactNeighborY="0"/>
      <dgm:spPr/>
      <dgm:t>
        <a:bodyPr/>
        <a:lstStyle/>
        <a:p>
          <a:endParaRPr lang="ru-RU"/>
        </a:p>
      </dgm:t>
    </dgm:pt>
    <dgm:pt modelId="{51966F84-0359-4099-9825-8950EDE2993C}" type="pres">
      <dgm:prSet presAssocID="{6BCE1D7C-CBC0-4EDA-972A-753FE3AD48C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BCF18-EF34-4038-BE2D-26A8AA244175}" type="pres">
      <dgm:prSet presAssocID="{6BCE1D7C-CBC0-4EDA-972A-753FE3AD48C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1FE60A5B-3C2E-4E64-8A20-0C98CDEA0A0F}" srcId="{D29BC2C0-C211-4CD6-81F4-915277F41041}" destId="{450EA686-FDF7-4EE2-8CBA-4BE8D7090A3C}" srcOrd="2" destOrd="0" parTransId="{B9990235-23B4-408C-9959-C8DB18C164CE}" sibTransId="{14B3E975-31E1-4AF5-AF2F-8C67F9F39E30}"/>
    <dgm:cxn modelId="{DB5D1E14-D08F-4791-B067-96ABFA60EE11}" srcId="{D29BC2C0-C211-4CD6-81F4-915277F41041}" destId="{AB614A55-4DD0-4414-9AF1-04DCA89F91A0}" srcOrd="5" destOrd="0" parTransId="{4CD4EB84-4BCA-448C-B71A-93621744C84A}" sibTransId="{9AE3CBAE-9E3F-47E9-8D23-E0C34F1650AB}"/>
    <dgm:cxn modelId="{3B27A717-0567-418E-8849-B3701DEE58B2}" srcId="{D29BC2C0-C211-4CD6-81F4-915277F41041}" destId="{911C5DDB-5339-4F8F-901F-19DB40D6A1FB}" srcOrd="1" destOrd="0" parTransId="{349685E2-5CD9-4565-8CE8-D955C09B1FB4}" sibTransId="{037539C2-F5D3-47B8-A179-B2CB55BD29F7}"/>
    <dgm:cxn modelId="{60EC5441-8E37-4731-B16F-E911E908E599}" srcId="{D29BC2C0-C211-4CD6-81F4-915277F41041}" destId="{8A77435D-4217-4AF1-82FD-A749DBE2D76B}" srcOrd="4" destOrd="0" parTransId="{54CA951C-7A61-4B89-9A30-58FC96D9E120}" sibTransId="{A0E73D3B-0BDB-424B-8E72-69CD95D11956}"/>
    <dgm:cxn modelId="{65B316C1-C419-4C26-9150-7D5BD0E51CD3}" type="presOf" srcId="{93F988B7-0546-481B-B3FD-E3DC51470D6C}" destId="{51966F84-0359-4099-9825-8950EDE2993C}" srcOrd="1" destOrd="0" presId="urn:microsoft.com/office/officeart/2005/8/layout/matrix1"/>
    <dgm:cxn modelId="{6703F287-D8EC-4C00-BBB1-BCA956E68349}" srcId="{D29BC2C0-C211-4CD6-81F4-915277F41041}" destId="{0DA332CE-F13E-4B32-8588-7F2D595CF916}" srcOrd="6" destOrd="0" parTransId="{9B335D82-E0EB-4F68-B60E-6EAF237DCA9A}" sibTransId="{A7D03F08-0913-42C7-871E-859DC110D1AE}"/>
    <dgm:cxn modelId="{BC12AAF2-CF12-4561-8A58-7956BFB8966B}" type="presOf" srcId="{F0CCF9A0-1A6D-4AA7-B51B-95BE149F820A}" destId="{C7F40BD4-42B0-42AE-85E0-61DB223C4C1F}" srcOrd="0" destOrd="0" presId="urn:microsoft.com/office/officeart/2005/8/layout/matrix1"/>
    <dgm:cxn modelId="{6B28B662-1A7F-40AA-8A96-16AF62E5FC54}" type="presOf" srcId="{450EA686-FDF7-4EE2-8CBA-4BE8D7090A3C}" destId="{6109A0E7-7F7C-4175-8695-04F4911A70AD}" srcOrd="0" destOrd="0" presId="urn:microsoft.com/office/officeart/2005/8/layout/matrix1"/>
    <dgm:cxn modelId="{AB105970-F463-4935-8E15-8E8ECDEA7C1A}" type="presOf" srcId="{450EA686-FDF7-4EE2-8CBA-4BE8D7090A3C}" destId="{87347284-45EA-40BE-A61F-538C276B9657}" srcOrd="1" destOrd="0" presId="urn:microsoft.com/office/officeart/2005/8/layout/matrix1"/>
    <dgm:cxn modelId="{82776172-09EF-4229-8F45-B71536FBD738}" type="presOf" srcId="{911C5DDB-5339-4F8F-901F-19DB40D6A1FB}" destId="{175A647C-8947-445F-AB07-FEE017E0EA4E}" srcOrd="1" destOrd="0" presId="urn:microsoft.com/office/officeart/2005/8/layout/matrix1"/>
    <dgm:cxn modelId="{150C94DD-8526-4112-A792-701BDA6FEC54}" type="presOf" srcId="{F0CCF9A0-1A6D-4AA7-B51B-95BE149F820A}" destId="{C1F9ED49-AF4F-408F-A580-4F1B9F86BB80}" srcOrd="1" destOrd="0" presId="urn:microsoft.com/office/officeart/2005/8/layout/matrix1"/>
    <dgm:cxn modelId="{33BDAA39-842D-4180-8B15-090ACB374179}" srcId="{D29BC2C0-C211-4CD6-81F4-915277F41041}" destId="{93F988B7-0546-481B-B3FD-E3DC51470D6C}" srcOrd="3" destOrd="0" parTransId="{4D30F144-387E-4D12-B0AA-90F1665073DC}" sibTransId="{4978C62E-8C38-44BB-BA49-52210FFC6B92}"/>
    <dgm:cxn modelId="{5AB3A8F0-ECB2-48BD-9812-58C49DAFA527}" type="presOf" srcId="{911C5DDB-5339-4F8F-901F-19DB40D6A1FB}" destId="{729220BE-9B32-42D8-98AC-E8474CFAA924}" srcOrd="0" destOrd="0" presId="urn:microsoft.com/office/officeart/2005/8/layout/matrix1"/>
    <dgm:cxn modelId="{D0FE3DCA-BDD5-48FC-ABE4-94CB19727A36}" srcId="{6BCE1D7C-CBC0-4EDA-972A-753FE3AD48C6}" destId="{D29BC2C0-C211-4CD6-81F4-915277F41041}" srcOrd="0" destOrd="0" parTransId="{C674E51D-6659-4CC1-B733-255F5778424A}" sibTransId="{6D4BE170-5D6B-4561-B821-EC403098A6DE}"/>
    <dgm:cxn modelId="{1F8FD69B-6D07-45F1-AF9F-B3C4FA133CAA}" type="presOf" srcId="{D29BC2C0-C211-4CD6-81F4-915277F41041}" destId="{C07BCF18-EF34-4038-BE2D-26A8AA244175}" srcOrd="0" destOrd="0" presId="urn:microsoft.com/office/officeart/2005/8/layout/matrix1"/>
    <dgm:cxn modelId="{728B202A-029E-4C1A-B790-29BE479D2E46}" type="presOf" srcId="{6BCE1D7C-CBC0-4EDA-972A-753FE3AD48C6}" destId="{AC2C2008-E250-42A5-8987-1E9F536F1166}" srcOrd="0" destOrd="0" presId="urn:microsoft.com/office/officeart/2005/8/layout/matrix1"/>
    <dgm:cxn modelId="{D81411DB-0522-4FD7-94D2-DA1B8D03A0F3}" type="presOf" srcId="{93F988B7-0546-481B-B3FD-E3DC51470D6C}" destId="{11039A97-1D78-4E88-B4A3-F213EF664CC8}" srcOrd="0" destOrd="0" presId="urn:microsoft.com/office/officeart/2005/8/layout/matrix1"/>
    <dgm:cxn modelId="{5EEBBA40-9C6A-4087-A673-60DA66DBE623}" srcId="{D29BC2C0-C211-4CD6-81F4-915277F41041}" destId="{F0CCF9A0-1A6D-4AA7-B51B-95BE149F820A}" srcOrd="0" destOrd="0" parTransId="{89103F97-ABAF-454D-B48B-E61E167D5E91}" sibTransId="{864FA1BB-54AB-465A-B091-E52599ED5C2F}"/>
    <dgm:cxn modelId="{8CBB331C-E6B1-4447-92D7-CC9D1BB35F97}" type="presParOf" srcId="{AC2C2008-E250-42A5-8987-1E9F536F1166}" destId="{64276331-7C59-417E-B9ED-3A5E62ACBC09}" srcOrd="0" destOrd="0" presId="urn:microsoft.com/office/officeart/2005/8/layout/matrix1"/>
    <dgm:cxn modelId="{A2E3496C-5D5F-4FC9-B748-FE29D3BE1282}" type="presParOf" srcId="{64276331-7C59-417E-B9ED-3A5E62ACBC09}" destId="{C7F40BD4-42B0-42AE-85E0-61DB223C4C1F}" srcOrd="0" destOrd="0" presId="urn:microsoft.com/office/officeart/2005/8/layout/matrix1"/>
    <dgm:cxn modelId="{310F3632-0E8E-49E3-A2A7-4E528964396B}" type="presParOf" srcId="{64276331-7C59-417E-B9ED-3A5E62ACBC09}" destId="{C1F9ED49-AF4F-408F-A580-4F1B9F86BB80}" srcOrd="1" destOrd="0" presId="urn:microsoft.com/office/officeart/2005/8/layout/matrix1"/>
    <dgm:cxn modelId="{80024BA2-3C76-4D86-872F-B595CE6EF7C6}" type="presParOf" srcId="{64276331-7C59-417E-B9ED-3A5E62ACBC09}" destId="{729220BE-9B32-42D8-98AC-E8474CFAA924}" srcOrd="2" destOrd="0" presId="urn:microsoft.com/office/officeart/2005/8/layout/matrix1"/>
    <dgm:cxn modelId="{CB14FEE5-D7F0-4FD8-898B-C95A15AB91F3}" type="presParOf" srcId="{64276331-7C59-417E-B9ED-3A5E62ACBC09}" destId="{175A647C-8947-445F-AB07-FEE017E0EA4E}" srcOrd="3" destOrd="0" presId="urn:microsoft.com/office/officeart/2005/8/layout/matrix1"/>
    <dgm:cxn modelId="{9D3784DC-C5AD-443F-AA05-E593750F0D7B}" type="presParOf" srcId="{64276331-7C59-417E-B9ED-3A5E62ACBC09}" destId="{6109A0E7-7F7C-4175-8695-04F4911A70AD}" srcOrd="4" destOrd="0" presId="urn:microsoft.com/office/officeart/2005/8/layout/matrix1"/>
    <dgm:cxn modelId="{0AD6AD20-9D3C-4313-A26B-00D4996F7A49}" type="presParOf" srcId="{64276331-7C59-417E-B9ED-3A5E62ACBC09}" destId="{87347284-45EA-40BE-A61F-538C276B9657}" srcOrd="5" destOrd="0" presId="urn:microsoft.com/office/officeart/2005/8/layout/matrix1"/>
    <dgm:cxn modelId="{823AFC49-C1FF-4A15-B4C1-60B9799D4B4B}" type="presParOf" srcId="{64276331-7C59-417E-B9ED-3A5E62ACBC09}" destId="{11039A97-1D78-4E88-B4A3-F213EF664CC8}" srcOrd="6" destOrd="0" presId="urn:microsoft.com/office/officeart/2005/8/layout/matrix1"/>
    <dgm:cxn modelId="{489EF089-CAD4-4705-9176-83F12FD4773C}" type="presParOf" srcId="{64276331-7C59-417E-B9ED-3A5E62ACBC09}" destId="{51966F84-0359-4099-9825-8950EDE2993C}" srcOrd="7" destOrd="0" presId="urn:microsoft.com/office/officeart/2005/8/layout/matrix1"/>
    <dgm:cxn modelId="{2AFDE0A6-04C7-4F9F-8D46-833EBD3658AD}" type="presParOf" srcId="{AC2C2008-E250-42A5-8987-1E9F536F1166}" destId="{C07BCF18-EF34-4038-BE2D-26A8AA24417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88F88-BEB5-487B-AC71-96D9F06484D7}">
      <dsp:nvSpPr>
        <dsp:cNvPr id="0" name=""/>
        <dsp:cNvSpPr/>
      </dsp:nvSpPr>
      <dsp:spPr>
        <a:xfrm>
          <a:off x="2310108" y="770"/>
          <a:ext cx="4790482" cy="15901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Установить обновления Генератора Приложений и сконвертировать задачу</a:t>
          </a:r>
          <a:endParaRPr lang="ru-RU" sz="2800" kern="1200" dirty="0"/>
        </a:p>
      </dsp:txBody>
      <dsp:txXfrm>
        <a:off x="2387733" y="78395"/>
        <a:ext cx="4635232" cy="1434903"/>
      </dsp:txXfrm>
    </dsp:sp>
    <dsp:sp modelId="{3AE6558E-707F-413F-86B0-F986C140DEA4}">
      <dsp:nvSpPr>
        <dsp:cNvPr id="0" name=""/>
        <dsp:cNvSpPr/>
      </dsp:nvSpPr>
      <dsp:spPr>
        <a:xfrm>
          <a:off x="2826051" y="1617647"/>
          <a:ext cx="4032532" cy="6790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Обновить компоненту 1С</a:t>
          </a:r>
          <a:endParaRPr lang="ru-RU" sz="2600" kern="1200" dirty="0"/>
        </a:p>
      </dsp:txBody>
      <dsp:txXfrm>
        <a:off x="2859200" y="1650796"/>
        <a:ext cx="3966234" cy="612763"/>
      </dsp:txXfrm>
    </dsp:sp>
    <dsp:sp modelId="{5463D502-CF40-4E4E-B304-225D9E067C69}">
      <dsp:nvSpPr>
        <dsp:cNvPr id="0" name=""/>
        <dsp:cNvSpPr/>
      </dsp:nvSpPr>
      <dsp:spPr>
        <a:xfrm>
          <a:off x="3172084" y="2303795"/>
          <a:ext cx="3340476" cy="9384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Произвести настройки в 1С</a:t>
          </a:r>
          <a:endParaRPr lang="ru-RU" sz="2600" kern="1200" dirty="0"/>
        </a:p>
      </dsp:txBody>
      <dsp:txXfrm>
        <a:off x="3217893" y="2349604"/>
        <a:ext cx="3248858" cy="846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40BD4-42B0-42AE-85E0-61DB223C4C1F}">
      <dsp:nvSpPr>
        <dsp:cNvPr id="0" name=""/>
        <dsp:cNvSpPr/>
      </dsp:nvSpPr>
      <dsp:spPr>
        <a:xfrm rot="16200000">
          <a:off x="428047" y="-428047"/>
          <a:ext cx="1999036" cy="285513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Одновременная работа обоих типов ТСД</a:t>
          </a:r>
          <a:endParaRPr lang="ru-RU" sz="2000" kern="1200" dirty="0">
            <a:solidFill>
              <a:schemeClr val="bg1"/>
            </a:solidFill>
          </a:endParaRPr>
        </a:p>
      </dsp:txBody>
      <dsp:txXfrm rot="5400000">
        <a:off x="0" y="0"/>
        <a:ext cx="2855130" cy="1499277"/>
      </dsp:txXfrm>
    </dsp:sp>
    <dsp:sp modelId="{729220BE-9B32-42D8-98AC-E8474CFAA924}">
      <dsp:nvSpPr>
        <dsp:cNvPr id="0" name=""/>
        <dsp:cNvSpPr/>
      </dsp:nvSpPr>
      <dsp:spPr>
        <a:xfrm>
          <a:off x="2855130" y="0"/>
          <a:ext cx="2855130" cy="199903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Привычно и понятно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2855130" y="0"/>
        <a:ext cx="2855130" cy="1499277"/>
      </dsp:txXfrm>
    </dsp:sp>
    <dsp:sp modelId="{6109A0E7-7F7C-4175-8695-04F4911A70AD}">
      <dsp:nvSpPr>
        <dsp:cNvPr id="0" name=""/>
        <dsp:cNvSpPr/>
      </dsp:nvSpPr>
      <dsp:spPr>
        <a:xfrm rot="10800000">
          <a:off x="0" y="1999036"/>
          <a:ext cx="2855130" cy="199903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Нет необходимости переучивать персонал</a:t>
          </a:r>
          <a:endParaRPr lang="ru-RU" altLang="zh-TW" sz="2000" b="1" kern="1200" dirty="0">
            <a:solidFill>
              <a:schemeClr val="bg1"/>
            </a:solidFill>
            <a:effectLst>
              <a:outerShdw blurRad="38100" dist="38100" dir="2700000" algn="tl">
                <a:srgbClr val="C0C0C0"/>
              </a:outerShdw>
            </a:effectLst>
            <a:latin typeface="Lucida Sans" pitchFamily="34" charset="0"/>
            <a:cs typeface="Tahoma" pitchFamily="34" charset="0"/>
          </a:endParaRPr>
        </a:p>
      </dsp:txBody>
      <dsp:txXfrm rot="10800000">
        <a:off x="0" y="2498794"/>
        <a:ext cx="2855130" cy="1499277"/>
      </dsp:txXfrm>
    </dsp:sp>
    <dsp:sp modelId="{11039A97-1D78-4E88-B4A3-F213EF664CC8}">
      <dsp:nvSpPr>
        <dsp:cNvPr id="0" name=""/>
        <dsp:cNvSpPr/>
      </dsp:nvSpPr>
      <dsp:spPr>
        <a:xfrm rot="5400000">
          <a:off x="3283177" y="1570988"/>
          <a:ext cx="1999036" cy="285513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Беспроводный интерфейс </a:t>
          </a:r>
          <a:r>
            <a:rPr lang="en-US" altLang="zh-TW" sz="2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Wi-Fi</a:t>
          </a:r>
          <a:endParaRPr lang="ru-RU" altLang="zh-TW" sz="2000" b="1" kern="1200" dirty="0" smtClean="0">
            <a:solidFill>
              <a:schemeClr val="bg1"/>
            </a:solidFill>
            <a:effectLst>
              <a:outerShdw blurRad="38100" dist="38100" dir="2700000" algn="tl">
                <a:srgbClr val="C0C0C0"/>
              </a:outerShdw>
            </a:effectLst>
            <a:latin typeface="Lucida Sans" pitchFamily="34" charset="0"/>
            <a:cs typeface="Tahoma" pitchFamily="34" charset="0"/>
          </a:endParaRPr>
        </a:p>
      </dsp:txBody>
      <dsp:txXfrm rot="-5400000">
        <a:off x="2855131" y="2498794"/>
        <a:ext cx="2855130" cy="1499277"/>
      </dsp:txXfrm>
    </dsp:sp>
    <dsp:sp modelId="{C07BCF18-EF34-4038-BE2D-26A8AA244175}">
      <dsp:nvSpPr>
        <dsp:cNvPr id="0" name=""/>
        <dsp:cNvSpPr/>
      </dsp:nvSpPr>
      <dsp:spPr>
        <a:xfrm>
          <a:off x="1998591" y="1499277"/>
          <a:ext cx="1713078" cy="99951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1500" b="1" kern="1200" dirty="0" smtClean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rPr>
            <a:t>Больший функционал ГП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2047383" y="1548069"/>
        <a:ext cx="1615494" cy="901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34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4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pitchFamily="34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4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34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4" y="943084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pitchFamily="34" charset="0"/>
                <a:ea typeface="新細明體" pitchFamily="18" charset="-120"/>
                <a:cs typeface="ヒラギノ角ゴ Pro W3" charset="0"/>
              </a:defRPr>
            </a:lvl1pPr>
          </a:lstStyle>
          <a:p>
            <a:pPr>
              <a:defRPr/>
            </a:pPr>
            <a:fld id="{15A38C55-3566-4B91-B12C-A57981960D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9734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34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4" y="0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pitchFamily="34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52" y="4714653"/>
            <a:ext cx="4985772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4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34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4" y="9430845"/>
            <a:ext cx="294586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pitchFamily="34" charset="0"/>
                <a:ea typeface="新細明體" pitchFamily="18" charset="-120"/>
                <a:cs typeface="ヒラギノ角ゴ Pro W3" charset="0"/>
              </a:defRPr>
            </a:lvl1pPr>
          </a:lstStyle>
          <a:p>
            <a:pPr>
              <a:defRPr/>
            </a:pPr>
            <a:fld id="{ABC6DC86-F773-43B6-BE2B-2F0702F235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83208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64" charset="-128"/>
        <a:cs typeface="ヒラギノ角ゴ Pro W3" pitchFamily="-6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64" charset="-128"/>
        <a:cs typeface="ヒラギノ角ゴ Pro W3" pitchFamily="-6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64" charset="-128"/>
        <a:cs typeface="ヒラギノ角ゴ Pro W3" pitchFamily="-6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64" charset="-128"/>
        <a:cs typeface="ヒラギノ角ゴ Pro W3" pitchFamily="-6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64" charset="-128"/>
        <a:cs typeface="ヒラギノ角ゴ Pro W3" pitchFamily="-6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6DC86-F773-43B6-BE2B-2F0702F2351B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176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smtClean="0"/>
          </a:p>
        </p:txBody>
      </p:sp>
      <p:sp>
        <p:nvSpPr>
          <p:cNvPr id="890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5AC41456-1F80-414B-9B3E-76B3409879D2}" type="slidenum">
              <a:rPr lang="en-US" altLang="zh-TW" smtClean="0">
                <a:solidFill>
                  <a:srgbClr val="000000"/>
                </a:solidFill>
              </a:rPr>
              <a:pPr/>
              <a:t>12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CB0C3501-F5A3-4C45-B00A-BAA101E966AA}" type="slidenum">
              <a:rPr lang="en-US" altLang="zh-TW" smtClean="0">
                <a:solidFill>
                  <a:srgbClr val="000000"/>
                </a:solidFill>
              </a:rPr>
              <a:pPr/>
              <a:t>13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70D7AC1-D36D-4D42-A4D5-B853064A4B13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A24C4FD-83EE-4BFE-A7D3-2FD80B6F280F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19F803A-706A-4A83-9BBC-7B025BC48689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6436E1F-938C-4BE7-8F71-42B2EAB5624D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C6DC86-F773-43B6-BE2B-2F0702F2351B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46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5795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35174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5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5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547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9460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0293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27272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7841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3625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2971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9924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546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5F7D4-434A-40FA-9A73-E3E0BFD974E4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5E3E6-890A-444A-8781-68B067621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7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60" r:id="rId12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3.png"/><Relationship Id="rId7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18" Type="http://schemas.openxmlformats.org/officeDocument/2006/relationships/image" Target="../media/image95.jpeg"/><Relationship Id="rId3" Type="http://schemas.openxmlformats.org/officeDocument/2006/relationships/image" Target="../media/image3.png"/><Relationship Id="rId7" Type="http://schemas.openxmlformats.org/officeDocument/2006/relationships/image" Target="../media/image84.jpeg"/><Relationship Id="rId12" Type="http://schemas.openxmlformats.org/officeDocument/2006/relationships/image" Target="../media/image89.png"/><Relationship Id="rId17" Type="http://schemas.openxmlformats.org/officeDocument/2006/relationships/image" Target="../media/image94.jpeg"/><Relationship Id="rId2" Type="http://schemas.openxmlformats.org/officeDocument/2006/relationships/image" Target="../media/image2.png"/><Relationship Id="rId16" Type="http://schemas.openxmlformats.org/officeDocument/2006/relationships/image" Target="../media/image93.jpe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5" Type="http://schemas.openxmlformats.org/officeDocument/2006/relationships/image" Target="../media/image92.png"/><Relationship Id="rId10" Type="http://schemas.openxmlformats.org/officeDocument/2006/relationships/image" Target="../media/image87.jpeg"/><Relationship Id="rId19" Type="http://schemas.openxmlformats.org/officeDocument/2006/relationships/image" Target="../media/image96.jpeg"/><Relationship Id="rId4" Type="http://schemas.openxmlformats.org/officeDocument/2006/relationships/image" Target="../media/image4.pn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4.pn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2" y="1462434"/>
            <a:ext cx="990600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2695416"/>
            <a:ext cx="568778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Декабрь 2017</a:t>
            </a:r>
          </a:p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 Сессия партнеров     </a:t>
            </a:r>
          </a:p>
          <a:p>
            <a:pPr algn="ctr">
              <a:defRPr/>
            </a:pPr>
            <a:r>
              <a:rPr lang="ru-RU" altLang="zh-TW" sz="44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en-US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POS78</a:t>
            </a:r>
            <a:endParaRPr lang="en-US" altLang="zh-TW" sz="44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15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圖片 7" descr="khaki cover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r="-34"/>
          <a:stretch>
            <a:fillRect/>
          </a:stretch>
        </p:blipFill>
        <p:spPr bwMode="auto">
          <a:xfrm>
            <a:off x="0" y="0"/>
            <a:ext cx="99060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群組 2"/>
          <p:cNvGrpSpPr>
            <a:grpSpLocks/>
          </p:cNvGrpSpPr>
          <p:nvPr/>
        </p:nvGrpSpPr>
        <p:grpSpPr bwMode="auto">
          <a:xfrm>
            <a:off x="460904" y="1435100"/>
            <a:ext cx="4966758" cy="2794000"/>
            <a:chOff x="460671" y="1434664"/>
            <a:chExt cx="4966354" cy="2794599"/>
          </a:xfrm>
        </p:grpSpPr>
        <p:sp>
          <p:nvSpPr>
            <p:cNvPr id="8194" name="標題 1"/>
            <p:cNvSpPr txBox="1">
              <a:spLocks/>
            </p:cNvSpPr>
            <p:nvPr/>
          </p:nvSpPr>
          <p:spPr bwMode="auto">
            <a:xfrm>
              <a:off x="460671" y="1434664"/>
              <a:ext cx="4966354" cy="274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>
                <a:tabLst>
                  <a:tab pos="87313" algn="l"/>
                </a:tabLst>
                <a:defRPr/>
              </a:pPr>
              <a:r>
                <a:rPr lang="en-US" altLang="zh-TW" sz="3600" b="1" dirty="0">
                  <a:solidFill>
                    <a:srgbClr val="EA8C43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ea typeface="ヒラギノ角ゴ Pro W3"/>
                  <a:cs typeface="Arial" pitchFamily="34" charset="0"/>
                </a:rPr>
                <a:t> </a:t>
              </a:r>
              <a:endParaRPr lang="en-US" altLang="zh-TW" sz="3600" b="1" dirty="0">
                <a:solidFill>
                  <a:srgbClr val="EA8C4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Arial" pitchFamily="34" charset="0"/>
              </a:endParaRPr>
            </a:p>
            <a:p>
              <a:pPr>
                <a:tabLst>
                  <a:tab pos="87313" algn="l"/>
                </a:tabLst>
                <a:defRPr/>
              </a:pPr>
              <a:r>
                <a:rPr lang="en-US" altLang="zh-TW" sz="10000" b="1" dirty="0">
                  <a:solidFill>
                    <a:srgbClr val="003B5A"/>
                  </a:solidFill>
                  <a:effectLst>
                    <a:glow rad="63500">
                      <a:srgbClr val="FFFFFF">
                        <a:satMod val="175000"/>
                        <a:alpha val="40000"/>
                      </a:srgbClr>
                    </a:glow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ea typeface="ヒラギノ角ゴ Pro W3"/>
                  <a:cs typeface="Arial" pitchFamily="34" charset="0"/>
                </a:rPr>
                <a:t>RS50</a:t>
              </a:r>
            </a:p>
            <a:p>
              <a:pPr>
                <a:tabLst>
                  <a:tab pos="87313" algn="l"/>
                </a:tabLst>
                <a:defRPr/>
              </a:pPr>
              <a:endParaRPr lang="en-US" altLang="zh-TW" sz="250" b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3855263" y="2881187"/>
              <a:ext cx="409277" cy="109561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anchor="ctr"/>
            <a:lstStyle/>
            <a:p>
              <a:pPr>
                <a:defRPr/>
              </a:pPr>
              <a:r>
                <a:rPr kumimoji="0" lang="en-US" altLang="zh-TW" sz="2800" dirty="0">
                  <a:solidFill>
                    <a:srgbClr val="003B5A"/>
                  </a:solidFill>
                  <a:effectLst>
                    <a:glow rad="63500">
                      <a:srgbClr val="FFFFFF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ヒラギノ角ゴ Pro W3" pitchFamily="-64" charset="-128"/>
                  <a:cs typeface="Arial" panose="020B0604020202020204" pitchFamily="34" charset="0"/>
                </a:rPr>
                <a:t>series</a:t>
              </a:r>
              <a:endParaRPr kumimoji="0" lang="zh-TW" altLang="en-US" sz="2800" dirty="0">
                <a:solidFill>
                  <a:srgbClr val="003B5A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-64" charset="-128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524299" y="3913283"/>
              <a:ext cx="4018825" cy="31598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180" dirty="0">
                <a:solidFill>
                  <a:srgbClr val="000000"/>
                </a:solidFill>
                <a:latin typeface="Verdana" pitchFamily="-111" charset="0"/>
                <a:ea typeface="ヒラギノ角ゴ Pro W3" pitchFamily="-64" charset="-128"/>
              </a:endParaRPr>
            </a:p>
          </p:txBody>
        </p:sp>
      </p:grpSp>
      <p:sp>
        <p:nvSpPr>
          <p:cNvPr id="9" name="標題 1"/>
          <p:cNvSpPr txBox="1">
            <a:spLocks/>
          </p:cNvSpPr>
          <p:nvPr/>
        </p:nvSpPr>
        <p:spPr bwMode="auto">
          <a:xfrm>
            <a:off x="520046" y="1592696"/>
            <a:ext cx="4966354" cy="102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tabLst>
                <a:tab pos="87313" algn="l"/>
              </a:tabLst>
              <a:defRPr/>
            </a:pPr>
            <a:r>
              <a:rPr lang="ru-RU" altLang="zh-TW" sz="4000" b="1" dirty="0">
                <a:ln>
                  <a:solidFill>
                    <a:srgbClr val="FFC000"/>
                  </a:solidFill>
                </a:ln>
                <a:solidFill>
                  <a:srgbClr val="FFCC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Arial" pitchFamily="34" charset="0"/>
              </a:rPr>
              <a:t>Новинка осени    </a:t>
            </a:r>
          </a:p>
          <a:p>
            <a:pPr>
              <a:tabLst>
                <a:tab pos="87313" algn="l"/>
              </a:tabLst>
              <a:defRPr/>
            </a:pPr>
            <a:r>
              <a:rPr lang="ru-RU" altLang="zh-TW" sz="4000" b="1" dirty="0">
                <a:ln>
                  <a:solidFill>
                    <a:srgbClr val="FFC000"/>
                  </a:solidFill>
                </a:ln>
                <a:solidFill>
                  <a:srgbClr val="FFCC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Arial" pitchFamily="34" charset="0"/>
              </a:rPr>
              <a:t>     2017 года!</a:t>
            </a:r>
            <a:endParaRPr lang="en-US" altLang="zh-TW" sz="4000" b="1" dirty="0">
              <a:ln>
                <a:solidFill>
                  <a:srgbClr val="FFC000"/>
                </a:solidFill>
              </a:ln>
              <a:solidFill>
                <a:srgbClr val="FFCC00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ea typeface="ヒラギノ角ゴ Pro W3"/>
              <a:cs typeface="Arial" pitchFamily="34" charset="0"/>
            </a:endParaRPr>
          </a:p>
          <a:p>
            <a:pPr>
              <a:tabLst>
                <a:tab pos="87313" algn="l"/>
              </a:tabLst>
              <a:defRPr/>
            </a:pPr>
            <a:endParaRPr lang="en-US" altLang="zh-TW" sz="250" b="1" dirty="0">
              <a:solidFill>
                <a:srgbClr val="00206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ea typeface="ヒラギノ角ゴ Pro W3"/>
              <a:cs typeface="Arial" pitchFamily="34" charset="0"/>
            </a:endParaRPr>
          </a:p>
        </p:txBody>
      </p:sp>
      <p:pic>
        <p:nvPicPr>
          <p:cNvPr id="74755" name="Picture 3" descr="D:\RS50\Sales Trainer\RS50-45+A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91" y="608223"/>
            <a:ext cx="2792651" cy="472699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RS50\Sales Trainer\RS50+A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39" y="724193"/>
            <a:ext cx="2580694" cy="47148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747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5738" y="1096964"/>
          <a:ext cx="9489809" cy="5710239"/>
        </p:xfrm>
        <a:graphic>
          <a:graphicData uri="http://schemas.openxmlformats.org/drawingml/2006/table">
            <a:tbl>
              <a:tblPr/>
              <a:tblGrid>
                <a:gridCol w="1784154"/>
                <a:gridCol w="1956687"/>
                <a:gridCol w="5748968"/>
              </a:tblGrid>
              <a:tr h="33531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Конфигурация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6633"/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33"/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RS50</a:t>
                      </a:r>
                    </a:p>
                  </a:txBody>
                  <a:tcPr marL="91433" marR="91433" marT="45725" marB="45725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7459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Тип ОС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Android 6.0 (GMS)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344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Процессор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2.0 GHz </a:t>
                      </a: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Octa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-Core Cortex A53 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Processor 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8212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Память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16 GB Flash, 2 GB RAM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(Micro SD card expandable up to 32 GB)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949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Дисплей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4.7” HD 720x1280, capacitive touch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8212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Интерфейсы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WWAN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GSM / GPRS / EDGE / WCDMA / HSPA / HSPA+ / LTE CAT6</a:t>
                      </a:r>
                      <a:endParaRPr kumimoji="0" lang="en-US" altLang="zh-TW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0811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WLAN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IEEE 802.11 a/b/g/n/ac/d/e/</a:t>
                      </a: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/w dual band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178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WPAN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Bluetooth</a:t>
                      </a:r>
                      <a:r>
                        <a:rPr kumimoji="0" lang="en-US" altLang="zh-TW" sz="14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®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 Class II V4.1 dual mode, V2.1 with EDR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538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GPS/AGPS</a:t>
                      </a: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Built-in GPS , GLONASS, </a:t>
                      </a: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BeiDou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, AGPS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538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Считыватели и камера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Barcode Reader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2D imager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538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RFID</a:t>
                      </a:r>
                      <a:endParaRPr kumimoji="0" lang="zh-TW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Support NFC with SAM slot</a:t>
                      </a:r>
                      <a:endParaRPr kumimoji="0" lang="zh-TW" alt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538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Camera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8 megapixel, autofocus, LED flash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8212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altLang="zh-TW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Объем аккумуляторной батареи</a:t>
                      </a:r>
                      <a:endParaRPr kumimoji="0" lang="zh-TW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3.8V 4000/5300 </a:t>
                      </a: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mAh</a:t>
                      </a:r>
                      <a:endParaRPr kumimoji="0" lang="zh-TW" alt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538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altLang="zh-TW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Вес</a:t>
                      </a:r>
                      <a:endParaRPr kumimoji="0" lang="zh-TW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330 g (4000 </a:t>
                      </a: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mAh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)/ 365 g (5300 </a:t>
                      </a: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mAh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ヒラギノ角ゴ Pro W3"/>
                          <a:cs typeface="Arial" panose="020B0604020202020204" pitchFamily="34" charset="0"/>
                        </a:rPr>
                        <a:t>)</a:t>
                      </a:r>
                      <a:endParaRPr kumimoji="0" lang="zh-TW" alt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8212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Аксессуары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3" marR="91433" marT="45725" marB="45725" anchor="ctr" horzOverflow="overflow">
                    <a:lnL>
                      <a:noFill/>
                    </a:lnL>
                    <a:lnR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Charging and Communication cradle (USB or Ethernet), USB </a:t>
                      </a:r>
                      <a:r>
                        <a:rPr kumimoji="0" lang="en-US" altLang="zh-TW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snap-on</a:t>
                      </a: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cable, 4-slot battery charger, Pistol grip</a:t>
                      </a:r>
                    </a:p>
                  </a:txBody>
                  <a:tcPr marL="91433" marR="91433" marT="45725" marB="45725" anchor="ctr" horzOverflow="overflow">
                    <a:lnL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425316" y="76204"/>
            <a:ext cx="7242544" cy="891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altLang="zh-TW" sz="3200" b="1" dirty="0">
                <a:ln>
                  <a:solidFill>
                    <a:srgbClr val="FFC000"/>
                  </a:solidFill>
                </a:ln>
                <a:solidFill>
                  <a:srgbClr val="FFCC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Arial" pitchFamily="34" charset="0"/>
              </a:rPr>
              <a:t>Технические характеристики</a:t>
            </a:r>
            <a:endParaRPr lang="en-US" altLang="zh-TW" sz="3200" b="1" dirty="0">
              <a:ln>
                <a:solidFill>
                  <a:srgbClr val="FFC000"/>
                </a:solidFill>
              </a:ln>
              <a:solidFill>
                <a:srgbClr val="FFCC00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ea typeface="ヒラギノ角ゴ Pro W3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矩形 1"/>
          <p:cNvSpPr>
            <a:spLocks noChangeArrowheads="1"/>
          </p:cNvSpPr>
          <p:nvPr/>
        </p:nvSpPr>
        <p:spPr bwMode="auto">
          <a:xfrm>
            <a:off x="6887767" y="966788"/>
            <a:ext cx="3021673" cy="5891212"/>
          </a:xfrm>
          <a:prstGeom prst="rect">
            <a:avLst/>
          </a:prstGeom>
          <a:solidFill>
            <a:srgbClr val="D5C49D"/>
          </a:solidFill>
          <a:ln w="9525" algn="ctr">
            <a:solidFill>
              <a:srgbClr val="D5C49D"/>
            </a:solidFill>
            <a:round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kumimoji="0" lang="zh-TW" altLang="en-US" sz="2400">
              <a:solidFill>
                <a:srgbClr val="000000"/>
              </a:solidFill>
              <a:latin typeface="Verdana" pitchFamily="34" charset="0"/>
              <a:ea typeface="ヒラギノ角ゴ Pro W3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3" b="16301"/>
          <a:stretch>
            <a:fillRect/>
          </a:stretch>
        </p:blipFill>
        <p:spPr bwMode="auto">
          <a:xfrm>
            <a:off x="165100" y="1947863"/>
            <a:ext cx="6695150" cy="40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2" descr="D:\RS50\Sales Trainer\RS50+A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0" y="2012950"/>
            <a:ext cx="2127383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/>
          <p:cNvSpPr/>
          <p:nvPr/>
        </p:nvSpPr>
        <p:spPr bwMode="auto">
          <a:xfrm>
            <a:off x="25402" y="76204"/>
            <a:ext cx="8067709" cy="891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altLang="zh-TW" sz="3600" b="1" dirty="0">
                <a:ln>
                  <a:solidFill>
                    <a:srgbClr val="FFC000"/>
                  </a:solidFill>
                </a:ln>
                <a:solidFill>
                  <a:srgbClr val="FFCC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Arial" pitchFamily="34" charset="0"/>
              </a:rPr>
              <a:t>Продуманная эргономика</a:t>
            </a:r>
            <a:endParaRPr lang="en-US" altLang="zh-TW" sz="3600" b="1" dirty="0">
              <a:ln>
                <a:solidFill>
                  <a:srgbClr val="FFC000"/>
                </a:solidFill>
              </a:ln>
              <a:solidFill>
                <a:srgbClr val="FFCC00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ea typeface="ヒラギノ角ゴ Pro W3"/>
              <a:cs typeface="Arial" pitchFamily="34" charset="0"/>
            </a:endParaRPr>
          </a:p>
        </p:txBody>
      </p:sp>
      <p:pic>
        <p:nvPicPr>
          <p:cNvPr id="6656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82510" r="52477" b="1192"/>
          <a:stretch>
            <a:fillRect/>
          </a:stretch>
        </p:blipFill>
        <p:spPr bwMode="auto">
          <a:xfrm>
            <a:off x="1178059" y="5741988"/>
            <a:ext cx="222541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r="53250" b="85062"/>
          <a:stretch>
            <a:fillRect/>
          </a:stretch>
        </p:blipFill>
        <p:spPr bwMode="auto">
          <a:xfrm>
            <a:off x="1319081" y="1155701"/>
            <a:ext cx="1972601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26015" y="2688461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A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1606319" y="1372852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B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2780901" y="1458034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C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2058402" y="3815831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D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2089817" y="5004617"/>
            <a:ext cx="43114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E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1981298" y="5397189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F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2111924" y="5982344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G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4006086" y="2655781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H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4047380" y="3558135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I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5029464" y="2703281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J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66578" name="文字方塊 5"/>
          <p:cNvSpPr txBox="1">
            <a:spLocks noChangeArrowheads="1"/>
          </p:cNvSpPr>
          <p:nvPr/>
        </p:nvSpPr>
        <p:spPr bwMode="auto">
          <a:xfrm>
            <a:off x="7011592" y="1338263"/>
            <a:ext cx="2939123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Регулировка громкости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Окно считывателя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Разъем для наушников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4.7” HD дисплей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Горячие клавиши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Микрофон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Зарядка и коммуникационный разъем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Кнопка питания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Боковые кнопки считывания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8 МП камера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Спикер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Защелка для батареи</a:t>
            </a:r>
          </a:p>
          <a:p>
            <a:pPr eaLnBrk="1" hangingPunct="1">
              <a:spcBef>
                <a:spcPts val="800"/>
              </a:spcBef>
              <a:buFont typeface="Verdana" pitchFamily="34" charset="0"/>
              <a:buAutoNum type="alphaUcPeriod"/>
            </a:pP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Сменная 4000/5300 </a:t>
            </a:r>
            <a:r>
              <a:rPr lang="en-US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mAh </a:t>
            </a:r>
            <a:r>
              <a:rPr lang="ru-RU" altLang="zh-TW" sz="1300" b="1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батарея</a:t>
            </a:r>
            <a:endParaRPr lang="zh-TW" altLang="en-US" sz="1300" b="1">
              <a:solidFill>
                <a:srgbClr val="000000"/>
              </a:solidFill>
              <a:latin typeface="Verdana" pitchFamily="34" charset="0"/>
              <a:ea typeface="ヒラギノ角ゴ Pro W3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116668" y="2472448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K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890626" y="2895665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L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594619" y="4277499"/>
            <a:ext cx="4520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ln>
                  <a:solidFill>
                    <a:srgbClr val="0066CC"/>
                  </a:solidFill>
                </a:ln>
                <a:solidFill>
                  <a:srgbClr val="00B0F0"/>
                </a:solidFill>
                <a:latin typeface="Verdana" pitchFamily="34" charset="0"/>
                <a:ea typeface="ヒラギノ角ゴ Pro W3"/>
              </a:rPr>
              <a:t>M</a:t>
            </a:r>
            <a:endParaRPr lang="zh-TW" altLang="en-US" sz="2400" b="1" dirty="0">
              <a:ln>
                <a:solidFill>
                  <a:srgbClr val="0066CC"/>
                </a:solidFill>
              </a:ln>
              <a:solidFill>
                <a:srgbClr val="00B0F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1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r="11578" b="10126"/>
          <a:stretch>
            <a:fillRect/>
          </a:stretch>
        </p:blipFill>
        <p:spPr bwMode="auto">
          <a:xfrm>
            <a:off x="0" y="993776"/>
            <a:ext cx="9906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 bwMode="auto">
          <a:xfrm>
            <a:off x="425316" y="76204"/>
            <a:ext cx="7242544" cy="891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altLang="zh-TW" sz="3600" b="1" dirty="0">
                <a:ln>
                  <a:solidFill>
                    <a:srgbClr val="FFC000"/>
                  </a:solidFill>
                </a:ln>
                <a:solidFill>
                  <a:srgbClr val="FFCC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Arial" pitchFamily="34" charset="0"/>
              </a:rPr>
              <a:t>Аксессуары</a:t>
            </a:r>
            <a:endParaRPr lang="en-US" altLang="zh-TW" sz="3600" b="1" dirty="0">
              <a:ln>
                <a:solidFill>
                  <a:srgbClr val="FFC000"/>
                </a:solidFill>
              </a:ln>
              <a:solidFill>
                <a:srgbClr val="FFCC00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ea typeface="ヒラギノ角ゴ Pro W3"/>
              <a:cs typeface="Arial" pitchFamily="34" charset="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327150" y="1844825"/>
            <a:ext cx="9389726" cy="4779771"/>
          </a:xfrm>
          <a:prstGeom prst="roundRect">
            <a:avLst/>
          </a:prstGeom>
          <a:solidFill>
            <a:schemeClr val="bg1"/>
          </a:solidFill>
          <a:ln w="76200" cap="flat" cmpd="sng" algn="ctr">
            <a:solidFill>
              <a:srgbClr val="CAB484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kumimoji="0" lang="en-US" altLang="zh-TW" b="1" dirty="0">
              <a:solidFill>
                <a:srgbClr val="000000"/>
              </a:solidFill>
              <a:latin typeface="Verdana" pitchFamily="-111" charset="0"/>
              <a:ea typeface="ヒラギノ角ゴ Pro W3" pitchFamily="-64" charset="-128"/>
            </a:endParaRPr>
          </a:p>
        </p:txBody>
      </p:sp>
      <p:pic>
        <p:nvPicPr>
          <p:cNvPr id="6759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2778" r="4149" b="16446"/>
          <a:stretch>
            <a:fillRect/>
          </a:stretch>
        </p:blipFill>
        <p:spPr bwMode="auto">
          <a:xfrm>
            <a:off x="349118" y="2822576"/>
            <a:ext cx="2240888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34" y="2589213"/>
            <a:ext cx="2077508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t="34682" r="21632" b="6248"/>
          <a:stretch>
            <a:fillRect/>
          </a:stretch>
        </p:blipFill>
        <p:spPr bwMode="auto">
          <a:xfrm>
            <a:off x="2706953" y="2768600"/>
            <a:ext cx="2130822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28481" y="4402139"/>
          <a:ext cx="9341908" cy="917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477"/>
                <a:gridCol w="2335477"/>
                <a:gridCol w="2335477"/>
                <a:gridCol w="2335477"/>
              </a:tblGrid>
              <a:tr h="917575"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4-хслотовая зарядка</a:t>
                      </a:r>
                      <a:r>
                        <a:rPr lang="ru-RU" altLang="zh-TW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батареи</a:t>
                      </a:r>
                      <a:endParaRPr lang="zh-TW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667" marB="45667" anchor="ctr">
                    <a:lnL w="12700" cmpd="sng">
                      <a:noFill/>
                    </a:lnL>
                    <a:lnR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B4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Коммуникационная подставка</a:t>
                      </a:r>
                      <a:r>
                        <a:rPr lang="ru-RU" altLang="zh-TW" sz="16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зарядки</a:t>
                      </a:r>
                      <a:endParaRPr lang="zh-TW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667" marB="45667" anchor="ctr">
                    <a:lnL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B4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Кабель</a:t>
                      </a:r>
                      <a:r>
                        <a:rPr lang="ru-RU" altLang="zh-TW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зарядки с защелкой</a:t>
                      </a:r>
                      <a:endParaRPr lang="zh-TW" alt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667" marB="45667" anchor="ctr">
                    <a:lnL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B4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Пистолетная рукоять</a:t>
                      </a:r>
                      <a:endParaRPr lang="zh-TW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667" marB="45667" anchor="ctr">
                    <a:lnL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B484"/>
                    </a:solidFill>
                  </a:tcPr>
                </a:tc>
              </a:tr>
            </a:tbl>
          </a:graphicData>
        </a:graphic>
      </p:graphicFrame>
      <p:pic>
        <p:nvPicPr>
          <p:cNvPr id="6760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50" y="2616200"/>
            <a:ext cx="194336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761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435948" y="76204"/>
            <a:ext cx="7516083" cy="8913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altLang="zh-TW" sz="3600" b="1" dirty="0">
                <a:ln>
                  <a:solidFill>
                    <a:srgbClr val="FFC000"/>
                  </a:solidFill>
                </a:ln>
                <a:solidFill>
                  <a:srgbClr val="FFCC00"/>
                </a:solidFill>
                <a:effectLst>
                  <a:glow rad="635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Arial" pitchFamily="34" charset="0"/>
              </a:rPr>
              <a:t>Работа в перчатках</a:t>
            </a:r>
            <a:endParaRPr lang="en-US" altLang="zh-TW" sz="3600" b="1" dirty="0">
              <a:ln>
                <a:solidFill>
                  <a:srgbClr val="FFC000"/>
                </a:solidFill>
              </a:ln>
              <a:solidFill>
                <a:srgbClr val="FFCC00"/>
              </a:solidFill>
              <a:effectLst>
                <a:glow rad="63500">
                  <a:srgbClr val="000000">
                    <a:satMod val="175000"/>
                    <a:alpha val="40000"/>
                  </a:srgbClr>
                </a:glow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ea typeface="ヒラギノ角ゴ Pro W3"/>
              <a:cs typeface="Arial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22106" y="1225550"/>
          <a:ext cx="9665229" cy="5462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5229"/>
              </a:tblGrid>
              <a:tr h="506862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1200"/>
                        </a:spcBef>
                        <a:buFont typeface="Verdana" panose="020B0604030504040204" pitchFamily="34" charset="0"/>
                        <a:buChar char="Q"/>
                      </a:pPr>
                      <a:r>
                        <a:rPr lang="ru-RU" altLang="zh-TW" sz="1600" b="1" baseline="0" dirty="0" smtClean="0"/>
                        <a:t>Если нет физической клавиатуры, можно ли работать в перчатках?</a:t>
                      </a:r>
                      <a:endParaRPr lang="zh-TW" altLang="en-US" sz="1600" b="1" dirty="0"/>
                    </a:p>
                  </a:txBody>
                  <a:tcPr marL="91443" marR="91443" anchor="ctr">
                    <a:solidFill>
                      <a:schemeClr val="accent5">
                        <a:lumMod val="25000"/>
                      </a:schemeClr>
                    </a:solidFill>
                  </a:tcPr>
                </a:tc>
              </a:tr>
              <a:tr h="4955726">
                <a:tc>
                  <a:txBody>
                    <a:bodyPr/>
                    <a:lstStyle/>
                    <a:p>
                      <a:pPr marL="0" indent="0">
                        <a:spcBef>
                          <a:spcPts val="1200"/>
                        </a:spcBef>
                        <a:buFont typeface="+mj-lt"/>
                        <a:buNone/>
                      </a:pPr>
                      <a:r>
                        <a:rPr lang="ru-RU" altLang="zh-TW" sz="1600" baseline="0" dirty="0" smtClean="0"/>
                        <a:t>,  </a:t>
                      </a:r>
                    </a:p>
                    <a:p>
                      <a:pPr marL="0" indent="0">
                        <a:spcBef>
                          <a:spcPts val="1200"/>
                        </a:spcBef>
                        <a:buFont typeface="+mj-lt"/>
                        <a:buNone/>
                      </a:pPr>
                      <a:r>
                        <a:rPr lang="ru-RU" altLang="zh-TW" sz="1600" b="1" baseline="0" dirty="0" smtClean="0">
                          <a:effectLst/>
                        </a:rPr>
                        <a:t>1) Перчатки из любых типов кожи, как натуральной, так и искусственной</a:t>
                      </a:r>
                    </a:p>
                    <a:p>
                      <a:pPr marL="0" indent="0">
                        <a:spcBef>
                          <a:spcPts val="1200"/>
                        </a:spcBef>
                        <a:buFont typeface="+mj-lt"/>
                        <a:buNone/>
                      </a:pPr>
                      <a:r>
                        <a:rPr lang="ru-RU" altLang="zh-TW" sz="1600" b="1" baseline="0" dirty="0" smtClean="0">
                          <a:effectLst/>
                        </a:rPr>
                        <a:t>2) Вязанные перчатки</a:t>
                      </a:r>
                    </a:p>
                    <a:p>
                      <a:pPr marL="0" indent="0">
                        <a:spcBef>
                          <a:spcPts val="1200"/>
                        </a:spcBef>
                        <a:buFont typeface="+mj-lt"/>
                        <a:buNone/>
                      </a:pPr>
                      <a:r>
                        <a:rPr lang="ru-RU" altLang="zh-TW" sz="1600" b="1" baseline="0" dirty="0" smtClean="0">
                          <a:effectLst/>
                        </a:rPr>
                        <a:t>3) Прорезиненные</a:t>
                      </a:r>
                      <a:r>
                        <a:rPr lang="en-US" altLang="zh-TW" sz="1600" b="1" baseline="0" dirty="0" smtClean="0">
                          <a:effectLst/>
                        </a:rPr>
                        <a:t>/</a:t>
                      </a:r>
                      <a:r>
                        <a:rPr lang="ru-RU" altLang="zh-TW" sz="1600" b="1" baseline="0" dirty="0" smtClean="0">
                          <a:effectLst/>
                        </a:rPr>
                        <a:t>латексные перчатки</a:t>
                      </a:r>
                    </a:p>
                    <a:p>
                      <a:pPr marL="0" indent="0">
                        <a:spcBef>
                          <a:spcPts val="1200"/>
                        </a:spcBef>
                        <a:buFont typeface="+mj-lt"/>
                        <a:buNone/>
                      </a:pPr>
                      <a:r>
                        <a:rPr lang="ru-RU" altLang="zh-TW" sz="1600" b="1" baseline="0" dirty="0" smtClean="0">
                          <a:effectLst/>
                        </a:rPr>
                        <a:t>4) Бытовые зимние перчатки</a:t>
                      </a:r>
                      <a:endParaRPr lang="en-US" altLang="zh-TW" sz="1600" b="1" baseline="0" dirty="0" smtClean="0">
                        <a:effectLst/>
                      </a:endParaRPr>
                    </a:p>
                  </a:txBody>
                  <a:tcPr marL="91443" marR="91443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pic>
        <p:nvPicPr>
          <p:cNvPr id="686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9" y="4532313"/>
            <a:ext cx="1761067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22" y="4549776"/>
            <a:ext cx="2770584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60" y="4532314"/>
            <a:ext cx="2115344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95" y="4532314"/>
            <a:ext cx="22494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25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676"/>
            <a:ext cx="9906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83"/>
          <a:stretch>
            <a:fillRect/>
          </a:stretch>
        </p:blipFill>
        <p:spPr bwMode="auto">
          <a:xfrm>
            <a:off x="0" y="955676"/>
            <a:ext cx="99060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流程圖: 人工輸入 3"/>
          <p:cNvSpPr/>
          <p:nvPr/>
        </p:nvSpPr>
        <p:spPr>
          <a:xfrm rot="16200000">
            <a:off x="5505120" y="987889"/>
            <a:ext cx="2725737" cy="5890286"/>
          </a:xfrm>
          <a:prstGeom prst="flowChartManualInpu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7109" name="圖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34" y="1244600"/>
            <a:ext cx="3382831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流程圖: 人工輸入 5"/>
          <p:cNvSpPr/>
          <p:nvPr/>
        </p:nvSpPr>
        <p:spPr>
          <a:xfrm rot="5400000">
            <a:off x="2010504" y="559661"/>
            <a:ext cx="2725737" cy="6746743"/>
          </a:xfrm>
          <a:prstGeom prst="flowChartManualInp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47111" name="圖片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29" y="1244600"/>
            <a:ext cx="2519494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圖片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196975"/>
            <a:ext cx="260204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8"/>
          <p:cNvSpPr/>
          <p:nvPr/>
        </p:nvSpPr>
        <p:spPr>
          <a:xfrm>
            <a:off x="4719108" y="3933825"/>
            <a:ext cx="2340637" cy="56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4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WINDOWS</a:t>
            </a:r>
            <a:endParaRPr lang="zh-TW" altLang="en-US" sz="2400" b="1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矩形 9"/>
          <p:cNvSpPr/>
          <p:nvPr/>
        </p:nvSpPr>
        <p:spPr>
          <a:xfrm>
            <a:off x="4796500" y="3224213"/>
            <a:ext cx="2029354" cy="56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altLang="zh-TW" sz="2400" b="1" i="1" dirty="0">
                <a:solidFill>
                  <a:srgbClr val="92D050"/>
                </a:solidFill>
              </a:rPr>
              <a:t>ANDROID</a:t>
            </a:r>
            <a:endParaRPr lang="zh-TW" altLang="en-US" sz="2400" b="1" i="1" dirty="0">
              <a:solidFill>
                <a:srgbClr val="92D050"/>
              </a:solidFill>
            </a:endParaRPr>
          </a:p>
        </p:txBody>
      </p:sp>
      <p:sp>
        <p:nvSpPr>
          <p:cNvPr id="21" name="矩形 10"/>
          <p:cNvSpPr/>
          <p:nvPr/>
        </p:nvSpPr>
        <p:spPr>
          <a:xfrm>
            <a:off x="428229" y="5688014"/>
            <a:ext cx="1872853" cy="765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Embedded Handheld 6.5</a:t>
            </a:r>
            <a:endParaRPr lang="zh-TW" altLang="en-US" sz="1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矩形 11"/>
          <p:cNvSpPr/>
          <p:nvPr/>
        </p:nvSpPr>
        <p:spPr>
          <a:xfrm>
            <a:off x="2768864" y="5688014"/>
            <a:ext cx="1872854" cy="765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CE6.0</a:t>
            </a:r>
            <a:endParaRPr lang="zh-TW" altLang="en-US" sz="1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矩形 12"/>
          <p:cNvSpPr/>
          <p:nvPr/>
        </p:nvSpPr>
        <p:spPr>
          <a:xfrm>
            <a:off x="7059746" y="5688014"/>
            <a:ext cx="1871133" cy="765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Android 6.0</a:t>
            </a:r>
            <a:endParaRPr lang="zh-TW" altLang="en-US" sz="1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矩形 1"/>
          <p:cNvSpPr/>
          <p:nvPr/>
        </p:nvSpPr>
        <p:spPr bwMode="auto">
          <a:xfrm>
            <a:off x="1871133" y="115889"/>
            <a:ext cx="8034867" cy="6492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kumimoji="0" lang="ru-RU" altLang="zh-TW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Серия ручных промышленных терминалов </a:t>
            </a:r>
            <a:r>
              <a:rPr kumimoji="0" lang="ru-RU" altLang="zh-TW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9700</a:t>
            </a:r>
            <a:endParaRPr kumimoji="0" lang="zh-TW" alt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7119" name="Picture 15" descr="C:\Users\noteuser\Desktop\androi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5" y="2619376"/>
            <a:ext cx="98888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12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1871133" y="260350"/>
            <a:ext cx="8034867" cy="5762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kumimoji="0" lang="ru-RU" altLang="zh-TW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Технические Характеристики</a:t>
            </a:r>
            <a:endParaRPr kumimoji="0" lang="zh-TW" alt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8131" name="Заголовок 3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48132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18621" y="4437064"/>
            <a:ext cx="6934200" cy="2160587"/>
          </a:xfrm>
        </p:spPr>
        <p:txBody>
          <a:bodyPr/>
          <a:lstStyle/>
          <a:p>
            <a:pPr algn="l"/>
            <a:r>
              <a:rPr lang="ru-RU" altLang="ru-RU" sz="1600" b="1" smtClean="0">
                <a:solidFill>
                  <a:srgbClr val="7030A0"/>
                </a:solidFill>
              </a:rPr>
              <a:t>Особенности:</a:t>
            </a:r>
          </a:p>
          <a:p>
            <a:pPr algn="l"/>
            <a:r>
              <a:rPr lang="en-US" altLang="zh-TW" sz="1600" i="1" smtClean="0">
                <a:solidFill>
                  <a:srgbClr val="0D0D0D"/>
                </a:solidFill>
                <a:ea typeface="新細明體" pitchFamily="18" charset="-120"/>
              </a:rPr>
              <a:t>• </a:t>
            </a:r>
            <a:r>
              <a:rPr lang="ru-RU" altLang="zh-TW" sz="1600" i="1" smtClean="0">
                <a:solidFill>
                  <a:srgbClr val="0D0D0D"/>
                </a:solidFill>
                <a:ea typeface="新細明體" pitchFamily="18" charset="-120"/>
              </a:rPr>
              <a:t>Трансфлективный </a:t>
            </a:r>
            <a:r>
              <a:rPr lang="en-US" altLang="zh-TW" sz="1600" i="1" smtClean="0">
                <a:solidFill>
                  <a:srgbClr val="0D0D0D"/>
                </a:solidFill>
                <a:ea typeface="新細明體" pitchFamily="18" charset="-120"/>
              </a:rPr>
              <a:t>QVGA/VGA </a:t>
            </a:r>
            <a:r>
              <a:rPr lang="ru-RU" altLang="zh-TW" sz="1600" i="1" smtClean="0">
                <a:solidFill>
                  <a:srgbClr val="0D0D0D"/>
                </a:solidFill>
                <a:ea typeface="新細明體" pitchFamily="18" charset="-120"/>
              </a:rPr>
              <a:t>дисплей с закаленным противоударным стеклом</a:t>
            </a:r>
            <a:endParaRPr lang="ru-RU" altLang="ru-RU" sz="1600" i="1" smtClean="0">
              <a:solidFill>
                <a:srgbClr val="0D0D0D"/>
              </a:solidFill>
            </a:endParaRPr>
          </a:p>
          <a:p>
            <a:pPr algn="l">
              <a:spcBef>
                <a:spcPts val="300"/>
              </a:spcBef>
            </a:pPr>
            <a:r>
              <a:rPr lang="en-US" altLang="zh-TW" sz="1600" i="1" smtClean="0">
                <a:solidFill>
                  <a:srgbClr val="0D0D0D"/>
                </a:solidFill>
                <a:ea typeface="新細明體" pitchFamily="18" charset="-120"/>
              </a:rPr>
              <a:t>• </a:t>
            </a:r>
            <a:r>
              <a:rPr lang="ru-RU" altLang="zh-TW" sz="1600" i="1" smtClean="0">
                <a:solidFill>
                  <a:srgbClr val="0D0D0D"/>
                </a:solidFill>
                <a:ea typeface="新細明體" pitchFamily="18" charset="-120"/>
              </a:rPr>
              <a:t>Лучший в своем классе считыватель 2</a:t>
            </a:r>
            <a:r>
              <a:rPr lang="en-US" altLang="zh-TW" sz="1600" i="1" smtClean="0">
                <a:solidFill>
                  <a:srgbClr val="0D0D0D"/>
                </a:solidFill>
                <a:ea typeface="新細明體" pitchFamily="18" charset="-120"/>
              </a:rPr>
              <a:t>D near far </a:t>
            </a:r>
            <a:r>
              <a:rPr lang="ru-RU" altLang="zh-TW" sz="1600" i="1" smtClean="0">
                <a:solidFill>
                  <a:srgbClr val="0D0D0D"/>
                </a:solidFill>
                <a:ea typeface="新細明體" pitchFamily="18" charset="-120"/>
              </a:rPr>
              <a:t>ближнего и дальнего действия</a:t>
            </a:r>
            <a:endParaRPr lang="en-US" altLang="zh-TW" sz="1600" i="1" smtClean="0">
              <a:solidFill>
                <a:srgbClr val="0D0D0D"/>
              </a:solidFill>
              <a:ea typeface="新細明體" pitchFamily="18" charset="-120"/>
            </a:endParaRPr>
          </a:p>
          <a:p>
            <a:pPr algn="l">
              <a:spcBef>
                <a:spcPts val="300"/>
              </a:spcBef>
            </a:pPr>
            <a:r>
              <a:rPr lang="en-US" altLang="zh-TW" sz="1600" i="1" smtClean="0">
                <a:solidFill>
                  <a:srgbClr val="0D0D0D"/>
                </a:solidFill>
                <a:ea typeface="新細明體" pitchFamily="18" charset="-120"/>
              </a:rPr>
              <a:t>• IP6</a:t>
            </a:r>
            <a:r>
              <a:rPr lang="ru-RU" altLang="zh-TW" sz="1600" i="1" smtClean="0">
                <a:solidFill>
                  <a:srgbClr val="0D0D0D"/>
                </a:solidFill>
                <a:ea typeface="新細明體" pitchFamily="18" charset="-120"/>
              </a:rPr>
              <a:t>5</a:t>
            </a:r>
            <a:r>
              <a:rPr lang="en-US" altLang="zh-TW" sz="1600" i="1" smtClean="0">
                <a:solidFill>
                  <a:srgbClr val="0D0D0D"/>
                </a:solidFill>
                <a:ea typeface="新細明體" pitchFamily="18" charset="-120"/>
              </a:rPr>
              <a:t>, </a:t>
            </a:r>
            <a:r>
              <a:rPr lang="ru-RU" altLang="zh-TW" sz="1600" i="1" smtClean="0">
                <a:solidFill>
                  <a:srgbClr val="0D0D0D"/>
                </a:solidFill>
                <a:ea typeface="新細明體" pitchFamily="18" charset="-120"/>
              </a:rPr>
              <a:t>выдерживает падения с высоты </a:t>
            </a:r>
            <a:r>
              <a:rPr lang="en-US" altLang="zh-TW" sz="1600" i="1" smtClean="0">
                <a:solidFill>
                  <a:srgbClr val="0D0D0D"/>
                </a:solidFill>
                <a:ea typeface="新細明體" pitchFamily="18" charset="-120"/>
              </a:rPr>
              <a:t> </a:t>
            </a:r>
            <a:r>
              <a:rPr lang="ru-RU" altLang="zh-TW" sz="1600" i="1" smtClean="0">
                <a:solidFill>
                  <a:srgbClr val="0D0D0D"/>
                </a:solidFill>
                <a:ea typeface="新細明體" pitchFamily="18" charset="-120"/>
              </a:rPr>
              <a:t>1</a:t>
            </a:r>
            <a:r>
              <a:rPr lang="en-US" altLang="zh-TW" sz="1600" i="1" smtClean="0">
                <a:solidFill>
                  <a:srgbClr val="0D0D0D"/>
                </a:solidFill>
                <a:ea typeface="新細明體" pitchFamily="18" charset="-120"/>
              </a:rPr>
              <a:t>.</a:t>
            </a:r>
            <a:r>
              <a:rPr lang="ru-RU" altLang="zh-TW" sz="1600" i="1" smtClean="0">
                <a:solidFill>
                  <a:srgbClr val="0D0D0D"/>
                </a:solidFill>
                <a:ea typeface="新細明體" pitchFamily="18" charset="-120"/>
              </a:rPr>
              <a:t>8 метра на твердую поверхность</a:t>
            </a:r>
            <a:r>
              <a:rPr lang="en-US" altLang="zh-TW" sz="1600" i="1" smtClean="0">
                <a:solidFill>
                  <a:srgbClr val="0D0D0D"/>
                </a:solidFill>
                <a:ea typeface="新細明體" pitchFamily="18" charset="-120"/>
              </a:rPr>
              <a:t> </a:t>
            </a:r>
          </a:p>
          <a:p>
            <a:endParaRPr lang="ru-RU" altLang="ru-RU" smtClean="0"/>
          </a:p>
        </p:txBody>
      </p:sp>
      <p:graphicFrame>
        <p:nvGraphicFramePr>
          <p:cNvPr id="3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94337" y="1196975"/>
          <a:ext cx="9465733" cy="3138516"/>
        </p:xfrm>
        <a:graphic>
          <a:graphicData uri="http://schemas.openxmlformats.org/drawingml/2006/table">
            <a:tbl>
              <a:tblPr/>
              <a:tblGrid>
                <a:gridCol w="2130845"/>
                <a:gridCol w="1844960"/>
                <a:gridCol w="5489928"/>
              </a:tblGrid>
              <a:tr h="24375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Операционная Система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Windows CE 6.0/ Windows Embedded Handheld 6.5/Android 6.1 </a:t>
                      </a:r>
                      <a:r>
                        <a:rPr kumimoji="0" lang="ru-RU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или выше</a:t>
                      </a:r>
                      <a:endParaRPr kumimoji="0" lang="en-US" altLang="zh-TW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Процессор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TIOMAP 3730 1GHz</a:t>
                      </a: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Питание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Li-ion </a:t>
                      </a:r>
                      <a:r>
                        <a:rPr kumimoji="0" lang="ru-RU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аккумулятор </a:t>
                      </a: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3600 </a:t>
                      </a:r>
                      <a:r>
                        <a:rPr kumimoji="0" lang="ru-RU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м</a:t>
                      </a: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A</a:t>
                      </a:r>
                      <a:r>
                        <a:rPr kumimoji="0" lang="ru-RU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ч</a:t>
                      </a: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/ 5400 </a:t>
                      </a:r>
                      <a:r>
                        <a:rPr kumimoji="0" lang="ru-RU" altLang="zh-TW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мАч</a:t>
                      </a:r>
                      <a:endParaRPr kumimoji="0" lang="en-US" altLang="zh-TW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4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Беспроводная связь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WLAN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IEEE 802.11 </a:t>
                      </a: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a/b/g/n (Cisco</a:t>
                      </a:r>
                      <a:r>
                        <a:rPr kumimoji="0" lang="en-US" altLang="zh-TW" sz="10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®</a:t>
                      </a: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 CCX v4 certified )</a:t>
                      </a:r>
                      <a:endParaRPr kumimoji="0" lang="en-US" altLang="zh-TW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4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Bluetooth</a:t>
                      </a:r>
                      <a:r>
                        <a:rPr kumimoji="0" lang="en-US" altLang="zh-TW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® </a:t>
                      </a: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Bluetooth</a:t>
                      </a:r>
                      <a:r>
                        <a:rPr kumimoji="0" lang="en-US" altLang="zh-TW" sz="10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®</a:t>
                      </a:r>
                      <a:r>
                        <a:rPr kumimoji="0" lang="en-US" altLang="zh-TW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Class II, V2.1 with EDR</a:t>
                      </a: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152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Считыватель штрих-кодов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Лазерный/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2D 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имидж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/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Лазерный Дальнего Действия/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Near-Far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2D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имидж дальнего и ближнего действия</a:t>
                      </a:r>
                      <a:endParaRPr kumimoji="0" lang="en-US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Память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4 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ГБ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</a:t>
                      </a:r>
                      <a:r>
                        <a:rPr kumimoji="0" lang="ru-RU" altLang="zh-TW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флеш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памяти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, 512 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ОЗУ</a:t>
                      </a:r>
                      <a:endParaRPr kumimoji="0" lang="en-US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152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Дисплей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3.5” 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цветной 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QVGA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дисплей с резистивной сенсорной панелью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/VGA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для 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Android</a:t>
                      </a: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152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Клавиатура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Цифровая 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30/38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клавиш</a:t>
                      </a:r>
                      <a:endParaRPr kumimoji="0" lang="en-US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Буквенно-цифровая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53</a:t>
                      </a:r>
                      <a:r>
                        <a:rPr kumimoji="0" lang="ru-RU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 W3"/>
                          <a:cs typeface="ヒラギノ角ゴ Pro W3"/>
                        </a:rPr>
                        <a:t> клавиши</a:t>
                      </a:r>
                      <a:endParaRPr kumimoji="0" lang="en-US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 W3"/>
                        <a:cs typeface="ヒラギノ角ゴ Pro W3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Рабочая температура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-20</a:t>
                      </a:r>
                      <a:r>
                        <a:rPr kumimoji="0" lang="en-US" altLang="zh-TW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C ~ 50</a:t>
                      </a:r>
                      <a:r>
                        <a:rPr kumimoji="0" lang="en-US" altLang="zh-TW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Температура хранения</a:t>
                      </a:r>
                      <a:endParaRPr kumimoji="0" lang="en-US" altLang="zh-TW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-30</a:t>
                      </a:r>
                      <a:r>
                        <a:rPr kumimoji="0" lang="en-US" altLang="zh-TW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C ~ 70</a:t>
                      </a:r>
                      <a:r>
                        <a:rPr kumimoji="0" lang="en-US" altLang="zh-TW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91444" marR="91444" marT="45678" marB="45678" anchor="ctr" horzOverflow="overflow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矩形 1"/>
          <p:cNvSpPr/>
          <p:nvPr/>
        </p:nvSpPr>
        <p:spPr bwMode="auto">
          <a:xfrm>
            <a:off x="2036233" y="412751"/>
            <a:ext cx="8034867" cy="5762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zh-TW" alt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矩形 1"/>
          <p:cNvSpPr/>
          <p:nvPr/>
        </p:nvSpPr>
        <p:spPr bwMode="auto">
          <a:xfrm>
            <a:off x="2036233" y="412751"/>
            <a:ext cx="8034867" cy="5762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zh-TW" alt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1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/>
          <p:cNvSpPr/>
          <p:nvPr/>
        </p:nvSpPr>
        <p:spPr bwMode="auto">
          <a:xfrm>
            <a:off x="1754187" y="260350"/>
            <a:ext cx="8034867" cy="5762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zh-TW" alt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906000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2925367" y="4325939"/>
            <a:ext cx="3510094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ru-RU" sz="1300" b="1">
                <a:solidFill>
                  <a:srgbClr val="FF0000"/>
                </a:solidFill>
                <a:ea typeface="ヒラギノ角ゴ Pro W3"/>
              </a:rPr>
              <a:t>640*480</a:t>
            </a:r>
            <a:endParaRPr lang="ru-RU" altLang="ru-RU" sz="1300" b="1">
              <a:solidFill>
                <a:srgbClr val="FF0000"/>
              </a:solidFill>
              <a:ea typeface="ヒラギノ角ゴ Pro W3"/>
            </a:endParaRPr>
          </a:p>
        </p:txBody>
      </p:sp>
      <p:sp>
        <p:nvSpPr>
          <p:cNvPr id="11" name="矩形 1"/>
          <p:cNvSpPr/>
          <p:nvPr/>
        </p:nvSpPr>
        <p:spPr bwMode="auto">
          <a:xfrm>
            <a:off x="1793744" y="204788"/>
            <a:ext cx="7995311" cy="5762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kumimoji="0" lang="ru-RU" altLang="zh-TW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Особенности терминала под управлением ОС </a:t>
            </a:r>
            <a:r>
              <a:rPr kumimoji="0" lang="en-US" altLang="zh-TW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ANDROID</a:t>
            </a:r>
            <a:endParaRPr kumimoji="0" lang="zh-TW" alt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9158" name="Picture 15" descr="C:\Users\noteuser\Desktop\andro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60" y="547689"/>
            <a:ext cx="4953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64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群組 49"/>
          <p:cNvGrpSpPr>
            <a:grpSpLocks/>
          </p:cNvGrpSpPr>
          <p:nvPr/>
        </p:nvGrpSpPr>
        <p:grpSpPr bwMode="auto">
          <a:xfrm>
            <a:off x="1007799" y="1468438"/>
            <a:ext cx="7448418" cy="4756150"/>
            <a:chOff x="1007919" y="1467730"/>
            <a:chExt cx="7448094" cy="4757303"/>
          </a:xfrm>
        </p:grpSpPr>
        <p:grpSp>
          <p:nvGrpSpPr>
            <p:cNvPr id="51222" name="群組 65"/>
            <p:cNvGrpSpPr>
              <a:grpSpLocks/>
            </p:cNvGrpSpPr>
            <p:nvPr/>
          </p:nvGrpSpPr>
          <p:grpSpPr bwMode="auto">
            <a:xfrm>
              <a:off x="1007919" y="1467730"/>
              <a:ext cx="7448094" cy="4757303"/>
              <a:chOff x="1049483" y="1196687"/>
              <a:chExt cx="7448094" cy="4757303"/>
            </a:xfrm>
          </p:grpSpPr>
          <p:grpSp>
            <p:nvGrpSpPr>
              <p:cNvPr id="51224" name="群組 43"/>
              <p:cNvGrpSpPr>
                <a:grpSpLocks/>
              </p:cNvGrpSpPr>
              <p:nvPr/>
            </p:nvGrpSpPr>
            <p:grpSpPr bwMode="auto">
              <a:xfrm>
                <a:off x="1049483" y="1196687"/>
                <a:ext cx="7448094" cy="4757303"/>
                <a:chOff x="1049483" y="1196687"/>
                <a:chExt cx="7448094" cy="4757303"/>
              </a:xfrm>
            </p:grpSpPr>
            <p:pic>
              <p:nvPicPr>
                <p:cNvPr id="51226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4030" b="16444"/>
                <a:stretch>
                  <a:fillRect/>
                </a:stretch>
              </p:blipFill>
              <p:spPr bwMode="auto">
                <a:xfrm>
                  <a:off x="1049483" y="1196687"/>
                  <a:ext cx="5818908" cy="4730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227" name="Picture 3" descr="D:\Taurus\Product photos\Taurus-1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28144" y="2136654"/>
                  <a:ext cx="1869433" cy="3796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228" name="Picture 4" descr="D:\Taurus\Product photos\140331@CPL_9700_front-s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1165" y="2141333"/>
                  <a:ext cx="2485436" cy="3812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122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3" t="18752" r="85303" b="16824"/>
              <a:stretch>
                <a:fillRect/>
              </a:stretch>
            </p:blipFill>
            <p:spPr bwMode="auto">
              <a:xfrm flipH="1">
                <a:off x="4083625" y="2254815"/>
                <a:ext cx="924791" cy="3647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78081" y="2553457"/>
              <a:ext cx="842237" cy="3482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矩形 3"/>
          <p:cNvSpPr/>
          <p:nvPr/>
        </p:nvSpPr>
        <p:spPr bwMode="auto">
          <a:xfrm>
            <a:off x="2500578" y="117475"/>
            <a:ext cx="6180931" cy="800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kumimoji="0" lang="ru-RU" altLang="zh-TW" sz="3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Эргономика и дизайн</a:t>
            </a:r>
            <a:endParaRPr kumimoji="0" lang="zh-TW" altLang="en-US" sz="3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2491370" y="1779803"/>
            <a:ext cx="674827" cy="73152"/>
            <a:chOff x="2532888" y="1508760"/>
            <a:chExt cx="674827" cy="73152"/>
          </a:xfrm>
          <a:solidFill>
            <a:schemeClr val="accent1">
              <a:lumMod val="75000"/>
            </a:schemeClr>
          </a:solidFill>
        </p:grpSpPr>
        <p:cxnSp>
          <p:nvCxnSpPr>
            <p:cNvPr id="7" name="直線接點 6"/>
            <p:cNvCxnSpPr/>
            <p:nvPr/>
          </p:nvCxnSpPr>
          <p:spPr bwMode="auto">
            <a:xfrm flipH="1">
              <a:off x="2532888" y="1545336"/>
              <a:ext cx="649224" cy="0"/>
            </a:xfrm>
            <a:prstGeom prst="line">
              <a:avLst/>
            </a:prstGeom>
            <a:grp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橢圓 8"/>
            <p:cNvSpPr/>
            <p:nvPr/>
          </p:nvSpPr>
          <p:spPr bwMode="auto">
            <a:xfrm>
              <a:off x="3127248" y="1508760"/>
              <a:ext cx="80467" cy="73152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400">
                <a:solidFill>
                  <a:srgbClr val="000000"/>
                </a:solidFill>
                <a:latin typeface="Verdana" pitchFamily="-107" charset="0"/>
                <a:ea typeface="ヒラギノ角ゴ Pro W3" pitchFamily="-64" charset="-128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7508340" y="4995443"/>
            <a:ext cx="798576" cy="73152"/>
            <a:chOff x="3127248" y="1508760"/>
            <a:chExt cx="798576" cy="73152"/>
          </a:xfrm>
          <a:solidFill>
            <a:schemeClr val="accent1">
              <a:lumMod val="75000"/>
            </a:schemeClr>
          </a:solidFill>
        </p:grpSpPr>
        <p:cxnSp>
          <p:nvCxnSpPr>
            <p:cNvPr id="12" name="直線接點 11"/>
            <p:cNvCxnSpPr/>
            <p:nvPr/>
          </p:nvCxnSpPr>
          <p:spPr bwMode="auto">
            <a:xfrm>
              <a:off x="3182112" y="1545336"/>
              <a:ext cx="743712" cy="3048"/>
            </a:xfrm>
            <a:prstGeom prst="line">
              <a:avLst/>
            </a:prstGeom>
            <a:grp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橢圓 12"/>
            <p:cNvSpPr/>
            <p:nvPr/>
          </p:nvSpPr>
          <p:spPr bwMode="auto">
            <a:xfrm>
              <a:off x="3127248" y="1508760"/>
              <a:ext cx="80467" cy="73152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400">
                <a:solidFill>
                  <a:srgbClr val="000000"/>
                </a:solidFill>
                <a:latin typeface="Verdana" pitchFamily="-107" charset="0"/>
                <a:ea typeface="ヒラギノ角ゴ Pro W3" pitchFamily="-64" charset="-128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 rot="5217548">
            <a:off x="5423789" y="5563492"/>
            <a:ext cx="1025361" cy="73152"/>
            <a:chOff x="3127248" y="1508760"/>
            <a:chExt cx="1025361" cy="73152"/>
          </a:xfrm>
          <a:solidFill>
            <a:schemeClr val="accent1">
              <a:lumMod val="75000"/>
            </a:schemeClr>
          </a:solidFill>
        </p:grpSpPr>
        <p:cxnSp>
          <p:nvCxnSpPr>
            <p:cNvPr id="16" name="直線接點 15"/>
            <p:cNvCxnSpPr/>
            <p:nvPr/>
          </p:nvCxnSpPr>
          <p:spPr bwMode="auto">
            <a:xfrm rot="16382452" flipH="1">
              <a:off x="3666528" y="1085971"/>
              <a:ext cx="956" cy="971206"/>
            </a:xfrm>
            <a:prstGeom prst="line">
              <a:avLst/>
            </a:prstGeom>
            <a:grp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橢圓 16"/>
            <p:cNvSpPr/>
            <p:nvPr/>
          </p:nvSpPr>
          <p:spPr bwMode="auto">
            <a:xfrm>
              <a:off x="3127248" y="1508760"/>
              <a:ext cx="80467" cy="73152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400">
                <a:solidFill>
                  <a:srgbClr val="000000"/>
                </a:solidFill>
                <a:latin typeface="Verdana" pitchFamily="-107" charset="0"/>
                <a:ea typeface="ヒラギノ角ゴ Pro W3" pitchFamily="-64" charset="-128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7517479" y="3340379"/>
            <a:ext cx="917448" cy="73152"/>
            <a:chOff x="3127248" y="1508760"/>
            <a:chExt cx="917448" cy="73152"/>
          </a:xfrm>
          <a:solidFill>
            <a:schemeClr val="accent1">
              <a:lumMod val="75000"/>
            </a:schemeClr>
          </a:solidFill>
        </p:grpSpPr>
        <p:cxnSp>
          <p:nvCxnSpPr>
            <p:cNvPr id="25" name="直線接點 24"/>
            <p:cNvCxnSpPr/>
            <p:nvPr/>
          </p:nvCxnSpPr>
          <p:spPr bwMode="auto">
            <a:xfrm>
              <a:off x="3182112" y="1545336"/>
              <a:ext cx="862584" cy="12192"/>
            </a:xfrm>
            <a:prstGeom prst="line">
              <a:avLst/>
            </a:prstGeom>
            <a:grp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橢圓 25"/>
            <p:cNvSpPr/>
            <p:nvPr/>
          </p:nvSpPr>
          <p:spPr bwMode="auto">
            <a:xfrm>
              <a:off x="3127248" y="1508760"/>
              <a:ext cx="80467" cy="73152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400">
                <a:solidFill>
                  <a:srgbClr val="000000"/>
                </a:solidFill>
                <a:latin typeface="Verdana" pitchFamily="-107" charset="0"/>
                <a:ea typeface="ヒラギノ角ゴ Pro W3" pitchFamily="-64" charset="-128"/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 rot="5217548">
            <a:off x="5370381" y="3033788"/>
            <a:ext cx="1427746" cy="75885"/>
            <a:chOff x="1779969" y="1506027"/>
            <a:chExt cx="1427746" cy="75885"/>
          </a:xfrm>
          <a:solidFill>
            <a:schemeClr val="accent1">
              <a:lumMod val="75000"/>
            </a:schemeClr>
          </a:solidFill>
        </p:grpSpPr>
        <p:cxnSp>
          <p:nvCxnSpPr>
            <p:cNvPr id="48" name="直線接點 47"/>
            <p:cNvCxnSpPr/>
            <p:nvPr/>
          </p:nvCxnSpPr>
          <p:spPr bwMode="auto">
            <a:xfrm rot="16382452" flipV="1">
              <a:off x="2480516" y="805480"/>
              <a:ext cx="2092" cy="1403186"/>
            </a:xfrm>
            <a:prstGeom prst="line">
              <a:avLst/>
            </a:prstGeom>
            <a:grp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橢圓 48"/>
            <p:cNvSpPr/>
            <p:nvPr/>
          </p:nvSpPr>
          <p:spPr bwMode="auto">
            <a:xfrm>
              <a:off x="3127248" y="1508760"/>
              <a:ext cx="80467" cy="73152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400">
                <a:solidFill>
                  <a:srgbClr val="000000"/>
                </a:solidFill>
                <a:latin typeface="Verdana" pitchFamily="-107" charset="0"/>
                <a:ea typeface="ヒラギノ角ゴ Pro W3" pitchFamily="-64" charset="-128"/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7392001" y="2328443"/>
            <a:ext cx="80467" cy="353568"/>
            <a:chOff x="3148030" y="1228344"/>
            <a:chExt cx="80467" cy="353568"/>
          </a:xfrm>
          <a:solidFill>
            <a:schemeClr val="accent1">
              <a:lumMod val="75000"/>
            </a:schemeClr>
          </a:solidFill>
        </p:grpSpPr>
        <p:cxnSp>
          <p:nvCxnSpPr>
            <p:cNvPr id="52" name="直線接點 51"/>
            <p:cNvCxnSpPr/>
            <p:nvPr/>
          </p:nvCxnSpPr>
          <p:spPr bwMode="auto">
            <a:xfrm flipH="1" flipV="1">
              <a:off x="3176016" y="1228344"/>
              <a:ext cx="6096" cy="316992"/>
            </a:xfrm>
            <a:prstGeom prst="line">
              <a:avLst/>
            </a:prstGeom>
            <a:grp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橢圓 52"/>
            <p:cNvSpPr/>
            <p:nvPr/>
          </p:nvSpPr>
          <p:spPr bwMode="auto">
            <a:xfrm>
              <a:off x="3148030" y="1508760"/>
              <a:ext cx="80467" cy="73152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400">
                <a:solidFill>
                  <a:srgbClr val="000000"/>
                </a:solidFill>
                <a:latin typeface="Verdana" pitchFamily="-107" charset="0"/>
                <a:ea typeface="ヒラギノ角ゴ Pro W3" pitchFamily="-64" charset="-128"/>
              </a:endParaRPr>
            </a:p>
          </p:txBody>
        </p:sp>
      </p:grpSp>
      <p:sp>
        <p:nvSpPr>
          <p:cNvPr id="51210" name="文字方塊 54"/>
          <p:cNvSpPr txBox="1">
            <a:spLocks noChangeArrowheads="1"/>
          </p:cNvSpPr>
          <p:nvPr/>
        </p:nvSpPr>
        <p:spPr bwMode="auto">
          <a:xfrm>
            <a:off x="4794779" y="6105525"/>
            <a:ext cx="364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600">
                <a:solidFill>
                  <a:srgbClr val="1E4649"/>
                </a:solidFill>
              </a:rPr>
              <a:t>Батарея </a:t>
            </a:r>
            <a:r>
              <a:rPr kumimoji="0" lang="en-US" altLang="zh-TW" sz="1600">
                <a:solidFill>
                  <a:srgbClr val="1E4649"/>
                </a:solidFill>
              </a:rPr>
              <a:t>3600 </a:t>
            </a:r>
            <a:r>
              <a:rPr kumimoji="0" lang="ru-RU" altLang="zh-TW" sz="1600">
                <a:solidFill>
                  <a:srgbClr val="1E4649"/>
                </a:solidFill>
              </a:rPr>
              <a:t>м</a:t>
            </a:r>
            <a:r>
              <a:rPr kumimoji="0" lang="en-US" altLang="zh-TW" sz="1600">
                <a:solidFill>
                  <a:srgbClr val="1E4649"/>
                </a:solidFill>
              </a:rPr>
              <a:t>A</a:t>
            </a:r>
            <a:r>
              <a:rPr kumimoji="0" lang="ru-RU" altLang="zh-TW" sz="1600">
                <a:solidFill>
                  <a:srgbClr val="1E4649"/>
                </a:solidFill>
              </a:rPr>
              <a:t>ч </a:t>
            </a:r>
            <a:r>
              <a:rPr kumimoji="0" lang="en-US" altLang="zh-TW" sz="1600">
                <a:solidFill>
                  <a:srgbClr val="1E4649"/>
                </a:solidFill>
              </a:rPr>
              <a:t>/ 5400</a:t>
            </a:r>
            <a:r>
              <a:rPr kumimoji="0" lang="ru-RU" altLang="zh-TW" sz="1600">
                <a:solidFill>
                  <a:srgbClr val="1E4649"/>
                </a:solidFill>
              </a:rPr>
              <a:t> м</a:t>
            </a:r>
            <a:r>
              <a:rPr kumimoji="0" lang="en-US" altLang="zh-TW" sz="1600">
                <a:solidFill>
                  <a:srgbClr val="1E4649"/>
                </a:solidFill>
              </a:rPr>
              <a:t>A</a:t>
            </a:r>
            <a:r>
              <a:rPr kumimoji="0" lang="ru-RU" altLang="zh-TW" sz="1600">
                <a:solidFill>
                  <a:srgbClr val="1E4649"/>
                </a:solidFill>
              </a:rPr>
              <a:t>ч</a:t>
            </a:r>
            <a:endParaRPr kumimoji="0" lang="zh-TW" altLang="en-US" sz="1600">
              <a:solidFill>
                <a:srgbClr val="1E4649"/>
              </a:solidFill>
            </a:endParaRPr>
          </a:p>
        </p:txBody>
      </p:sp>
      <p:sp>
        <p:nvSpPr>
          <p:cNvPr id="51211" name="文字方塊 55"/>
          <p:cNvSpPr txBox="1">
            <a:spLocks noChangeArrowheads="1"/>
          </p:cNvSpPr>
          <p:nvPr/>
        </p:nvSpPr>
        <p:spPr bwMode="auto">
          <a:xfrm>
            <a:off x="8003911" y="4738688"/>
            <a:ext cx="175246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600">
                <a:solidFill>
                  <a:srgbClr val="1E4649"/>
                </a:solidFill>
              </a:rPr>
              <a:t>Клавиатуры на </a:t>
            </a:r>
            <a:r>
              <a:rPr kumimoji="0" lang="en-US" altLang="zh-TW" sz="1600">
                <a:solidFill>
                  <a:srgbClr val="1E4649"/>
                </a:solidFill>
              </a:rPr>
              <a:t>30/38/53</a:t>
            </a:r>
            <a:r>
              <a:rPr kumimoji="0" lang="ru-RU" altLang="zh-TW" sz="1600">
                <a:solidFill>
                  <a:srgbClr val="1E4649"/>
                </a:solidFill>
              </a:rPr>
              <a:t> клавиш</a:t>
            </a:r>
            <a:endParaRPr kumimoji="0" lang="en-US" altLang="zh-TW" sz="1600">
              <a:solidFill>
                <a:srgbClr val="1E4649"/>
              </a:solidFill>
            </a:endParaRPr>
          </a:p>
        </p:txBody>
      </p:sp>
      <p:sp>
        <p:nvSpPr>
          <p:cNvPr id="51212" name="文字方塊 58"/>
          <p:cNvSpPr txBox="1">
            <a:spLocks noChangeArrowheads="1"/>
          </p:cNvSpPr>
          <p:nvPr/>
        </p:nvSpPr>
        <p:spPr bwMode="auto">
          <a:xfrm>
            <a:off x="-13759" y="1339850"/>
            <a:ext cx="2856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200">
                <a:solidFill>
                  <a:srgbClr val="1E4649"/>
                </a:solidFill>
              </a:rPr>
              <a:t>Лазерный считыватель</a:t>
            </a:r>
            <a:r>
              <a:rPr kumimoji="0" lang="en-US" altLang="zh-TW" sz="1200">
                <a:solidFill>
                  <a:srgbClr val="1E4649"/>
                </a:solidFill>
              </a:rPr>
              <a:t>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200">
                <a:solidFill>
                  <a:srgbClr val="1E4649"/>
                </a:solidFill>
              </a:rPr>
              <a:t>Лазерный считыватель дальнего действия</a:t>
            </a:r>
            <a:endParaRPr kumimoji="0" lang="en-US" altLang="zh-TW" sz="1200">
              <a:solidFill>
                <a:srgbClr val="1E464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200">
                <a:solidFill>
                  <a:srgbClr val="1E4649"/>
                </a:solidFill>
              </a:rPr>
              <a:t>2D </a:t>
            </a:r>
            <a:r>
              <a:rPr kumimoji="0" lang="ru-RU" altLang="zh-TW" sz="1200">
                <a:solidFill>
                  <a:srgbClr val="1E4649"/>
                </a:solidFill>
              </a:rPr>
              <a:t>имидж</a:t>
            </a:r>
            <a:r>
              <a:rPr kumimoji="0" lang="en-US" altLang="zh-TW" sz="1200">
                <a:solidFill>
                  <a:srgbClr val="1E4649"/>
                </a:solidFill>
              </a:rPr>
              <a:t>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200">
                <a:solidFill>
                  <a:srgbClr val="1E4649"/>
                </a:solidFill>
              </a:rPr>
              <a:t>Near/Far 2D </a:t>
            </a:r>
            <a:r>
              <a:rPr kumimoji="0" lang="ru-RU" altLang="zh-TW" sz="1200">
                <a:solidFill>
                  <a:srgbClr val="1E4649"/>
                </a:solidFill>
              </a:rPr>
              <a:t>имидж</a:t>
            </a:r>
            <a:endParaRPr kumimoji="0" lang="zh-TW" altLang="en-US" sz="1200">
              <a:solidFill>
                <a:srgbClr val="1E4649"/>
              </a:solidFill>
            </a:endParaRPr>
          </a:p>
        </p:txBody>
      </p:sp>
      <p:sp>
        <p:nvSpPr>
          <p:cNvPr id="51213" name="文字方塊 60"/>
          <p:cNvSpPr txBox="1">
            <a:spLocks noChangeArrowheads="1"/>
          </p:cNvSpPr>
          <p:nvPr/>
        </p:nvSpPr>
        <p:spPr bwMode="auto">
          <a:xfrm>
            <a:off x="116946" y="3895725"/>
            <a:ext cx="125028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600">
                <a:solidFill>
                  <a:srgbClr val="1E4649"/>
                </a:solidFill>
              </a:rPr>
              <a:t>Боковая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600">
                <a:solidFill>
                  <a:srgbClr val="1E4649"/>
                </a:solidFill>
              </a:rPr>
              <a:t>клавиша</a:t>
            </a:r>
            <a:endParaRPr kumimoji="0" lang="zh-TW" altLang="en-US" sz="1600">
              <a:solidFill>
                <a:srgbClr val="1E4649"/>
              </a:solidFill>
            </a:endParaRPr>
          </a:p>
        </p:txBody>
      </p:sp>
      <p:sp>
        <p:nvSpPr>
          <p:cNvPr id="51214" name="文字方塊 61"/>
          <p:cNvSpPr txBox="1">
            <a:spLocks noChangeArrowheads="1"/>
          </p:cNvSpPr>
          <p:nvPr/>
        </p:nvSpPr>
        <p:spPr bwMode="auto">
          <a:xfrm>
            <a:off x="214975" y="6069014"/>
            <a:ext cx="153061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600">
                <a:solidFill>
                  <a:srgbClr val="1E4649"/>
                </a:solidFill>
              </a:rPr>
              <a:t>Микрофон</a:t>
            </a:r>
            <a:endParaRPr kumimoji="0" lang="zh-TW" altLang="en-US" sz="1600">
              <a:solidFill>
                <a:srgbClr val="1E4649"/>
              </a:solidFill>
            </a:endParaRPr>
          </a:p>
        </p:txBody>
      </p:sp>
      <p:sp>
        <p:nvSpPr>
          <p:cNvPr id="51215" name="文字方塊 63"/>
          <p:cNvSpPr txBox="1">
            <a:spLocks noChangeArrowheads="1"/>
          </p:cNvSpPr>
          <p:nvPr/>
        </p:nvSpPr>
        <p:spPr bwMode="auto">
          <a:xfrm>
            <a:off x="5570406" y="2014539"/>
            <a:ext cx="138615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600">
                <a:solidFill>
                  <a:srgbClr val="1E4649"/>
                </a:solidFill>
              </a:rPr>
              <a:t>Динамик</a:t>
            </a:r>
            <a:endParaRPr kumimoji="0" lang="zh-TW" altLang="en-US" sz="1600">
              <a:solidFill>
                <a:srgbClr val="1E4649"/>
              </a:solidFill>
            </a:endParaRPr>
          </a:p>
        </p:txBody>
      </p:sp>
      <p:sp>
        <p:nvSpPr>
          <p:cNvPr id="51216" name="文字方塊 66"/>
          <p:cNvSpPr txBox="1">
            <a:spLocks noChangeArrowheads="1"/>
          </p:cNvSpPr>
          <p:nvPr/>
        </p:nvSpPr>
        <p:spPr bwMode="auto">
          <a:xfrm>
            <a:off x="8408062" y="3173414"/>
            <a:ext cx="14979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600">
                <a:solidFill>
                  <a:srgbClr val="1E4649"/>
                </a:solidFill>
              </a:rPr>
              <a:t>3.5” QVGA</a:t>
            </a:r>
            <a:r>
              <a:rPr kumimoji="0" lang="ru-RU" altLang="zh-TW" sz="1600">
                <a:solidFill>
                  <a:srgbClr val="1E4649"/>
                </a:solidFill>
              </a:rPr>
              <a:t>/</a:t>
            </a:r>
            <a:r>
              <a:rPr kumimoji="0" lang="en-US" altLang="zh-TW" sz="1600">
                <a:solidFill>
                  <a:srgbClr val="1E4649"/>
                </a:solidFill>
              </a:rPr>
              <a:t>VGA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600">
                <a:solidFill>
                  <a:srgbClr val="1E4649"/>
                </a:solidFill>
              </a:rPr>
              <a:t>Трансфлек-тивный</a:t>
            </a:r>
            <a:r>
              <a:rPr kumimoji="0" lang="en-US" altLang="zh-TW" sz="1600">
                <a:solidFill>
                  <a:srgbClr val="1E4649"/>
                </a:solidFill>
              </a:rPr>
              <a:t> </a:t>
            </a:r>
            <a:r>
              <a:rPr kumimoji="0" lang="ru-RU" altLang="zh-TW" sz="1600">
                <a:solidFill>
                  <a:srgbClr val="1E4649"/>
                </a:solidFill>
              </a:rPr>
              <a:t>дисплей</a:t>
            </a:r>
            <a:endParaRPr kumimoji="0" lang="zh-TW" altLang="en-US" sz="1600">
              <a:solidFill>
                <a:srgbClr val="1E4649"/>
              </a:solidFill>
            </a:endParaRPr>
          </a:p>
        </p:txBody>
      </p:sp>
      <p:sp>
        <p:nvSpPr>
          <p:cNvPr id="51217" name="文字方塊 69"/>
          <p:cNvSpPr txBox="1">
            <a:spLocks noChangeArrowheads="1"/>
          </p:cNvSpPr>
          <p:nvPr/>
        </p:nvSpPr>
        <p:spPr bwMode="auto">
          <a:xfrm>
            <a:off x="6827573" y="1281113"/>
            <a:ext cx="29288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600">
                <a:solidFill>
                  <a:srgbClr val="1E4649"/>
                </a:solidFill>
              </a:rPr>
              <a:t>3 </a:t>
            </a:r>
            <a:r>
              <a:rPr kumimoji="0" lang="ru-RU" altLang="zh-TW" sz="1600">
                <a:solidFill>
                  <a:srgbClr val="1E4649"/>
                </a:solidFill>
              </a:rPr>
              <a:t>светодиодных индикатора</a:t>
            </a:r>
            <a:r>
              <a:rPr kumimoji="0" lang="en-US" altLang="zh-TW" sz="1600">
                <a:solidFill>
                  <a:srgbClr val="1E4649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600">
                <a:solidFill>
                  <a:srgbClr val="1E4649"/>
                </a:solidFill>
              </a:rPr>
              <a:t>Индикатор связи/статус зарядки и считывания</a:t>
            </a:r>
            <a:endParaRPr kumimoji="0" lang="zh-TW" altLang="en-US" sz="1600">
              <a:solidFill>
                <a:srgbClr val="1E4649"/>
              </a:solidFill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1586110" y="5790971"/>
            <a:ext cx="1256995" cy="451104"/>
            <a:chOff x="1950720" y="1508760"/>
            <a:chExt cx="1256995" cy="451104"/>
          </a:xfrm>
          <a:solidFill>
            <a:schemeClr val="accent1">
              <a:lumMod val="75000"/>
            </a:schemeClr>
          </a:solidFill>
        </p:grpSpPr>
        <p:cxnSp>
          <p:nvCxnSpPr>
            <p:cNvPr id="35" name="直線接點 34"/>
            <p:cNvCxnSpPr/>
            <p:nvPr/>
          </p:nvCxnSpPr>
          <p:spPr bwMode="auto">
            <a:xfrm flipH="1">
              <a:off x="1950720" y="1545336"/>
              <a:ext cx="1231392" cy="414528"/>
            </a:xfrm>
            <a:prstGeom prst="line">
              <a:avLst/>
            </a:prstGeom>
            <a:grp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橢圓 35"/>
            <p:cNvSpPr/>
            <p:nvPr/>
          </p:nvSpPr>
          <p:spPr bwMode="auto">
            <a:xfrm>
              <a:off x="3127248" y="1508760"/>
              <a:ext cx="80467" cy="73152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400">
                <a:solidFill>
                  <a:srgbClr val="000000"/>
                </a:solidFill>
                <a:latin typeface="Verdana" pitchFamily="-107" charset="0"/>
                <a:ea typeface="ヒラギノ角ゴ Pro W3" pitchFamily="-64" charset="-128"/>
              </a:endParaRPr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4437519" y="1923261"/>
            <a:ext cx="674855" cy="1846395"/>
            <a:chOff x="3148030" y="-264483"/>
            <a:chExt cx="674855" cy="1846395"/>
          </a:xfrm>
          <a:solidFill>
            <a:schemeClr val="accent1">
              <a:lumMod val="75000"/>
            </a:schemeClr>
          </a:solidFill>
        </p:grpSpPr>
        <p:cxnSp>
          <p:nvCxnSpPr>
            <p:cNvPr id="75" name="直線接點 74"/>
            <p:cNvCxnSpPr/>
            <p:nvPr/>
          </p:nvCxnSpPr>
          <p:spPr bwMode="auto">
            <a:xfrm flipV="1">
              <a:off x="3182112" y="-264483"/>
              <a:ext cx="640773" cy="1809820"/>
            </a:xfrm>
            <a:prstGeom prst="line">
              <a:avLst/>
            </a:prstGeom>
            <a:grp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橢圓 75"/>
            <p:cNvSpPr/>
            <p:nvPr/>
          </p:nvSpPr>
          <p:spPr bwMode="auto">
            <a:xfrm>
              <a:off x="3148030" y="1508760"/>
              <a:ext cx="80467" cy="73152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400">
                <a:solidFill>
                  <a:srgbClr val="000000"/>
                </a:solidFill>
                <a:latin typeface="Verdana" pitchFamily="-107" charset="0"/>
                <a:ea typeface="ヒラギノ角ゴ Pro W3" pitchFamily="-64" charset="-128"/>
              </a:endParaRPr>
            </a:p>
          </p:txBody>
        </p:sp>
      </p:grpSp>
      <p:sp>
        <p:nvSpPr>
          <p:cNvPr id="51220" name="文字方塊 78"/>
          <p:cNvSpPr txBox="1">
            <a:spLocks noChangeArrowheads="1"/>
          </p:cNvSpPr>
          <p:nvPr/>
        </p:nvSpPr>
        <p:spPr bwMode="auto">
          <a:xfrm>
            <a:off x="4041510" y="1339850"/>
            <a:ext cx="2786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600">
                <a:solidFill>
                  <a:srgbClr val="1E4649"/>
                </a:solidFill>
              </a:rPr>
              <a:t>Вход для наушников/гарнитуры</a:t>
            </a:r>
            <a:endParaRPr kumimoji="0" lang="zh-TW" altLang="en-US" sz="1600">
              <a:solidFill>
                <a:srgbClr val="1E4649"/>
              </a:solidFill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101437" y="4166387"/>
            <a:ext cx="683971" cy="73152"/>
            <a:chOff x="2523744" y="1508760"/>
            <a:chExt cx="683971" cy="73152"/>
          </a:xfrm>
          <a:solidFill>
            <a:schemeClr val="accent1">
              <a:lumMod val="75000"/>
            </a:schemeClr>
          </a:solidFill>
        </p:grpSpPr>
        <p:cxnSp>
          <p:nvCxnSpPr>
            <p:cNvPr id="31" name="直線接點 30"/>
            <p:cNvCxnSpPr/>
            <p:nvPr/>
          </p:nvCxnSpPr>
          <p:spPr bwMode="auto">
            <a:xfrm flipH="1">
              <a:off x="2523744" y="1545336"/>
              <a:ext cx="658368" cy="0"/>
            </a:xfrm>
            <a:prstGeom prst="line">
              <a:avLst/>
            </a:prstGeom>
            <a:grpFill/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橢圓 31"/>
            <p:cNvSpPr/>
            <p:nvPr/>
          </p:nvSpPr>
          <p:spPr bwMode="auto">
            <a:xfrm>
              <a:off x="3127248" y="1508760"/>
              <a:ext cx="80467" cy="73152"/>
            </a:xfrm>
            <a:prstGeom prst="ellipse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zh-TW" altLang="en-US" sz="2400">
                <a:solidFill>
                  <a:srgbClr val="000000"/>
                </a:solidFill>
                <a:latin typeface="Verdana" pitchFamily="-107" charset="0"/>
                <a:ea typeface="ヒラギノ角ゴ Pro W3" pitchFamily="-6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95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9" descr="C:\Documents and Settings\leelee.lin\桌面\140418@CPL_9700_EDM_KV_F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1" b="3850"/>
          <a:stretch>
            <a:fillRect/>
          </a:stretch>
        </p:blipFill>
        <p:spPr bwMode="auto">
          <a:xfrm>
            <a:off x="923529" y="3933825"/>
            <a:ext cx="7768298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672792" y="5448301"/>
            <a:ext cx="157017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200" b="1" i="1">
                <a:solidFill>
                  <a:srgbClr val="000000"/>
                </a:solidFill>
              </a:rPr>
              <a:t>Лазерный</a:t>
            </a:r>
            <a:endParaRPr kumimoji="0" lang="zh-TW" altLang="en-US" sz="1200" b="1" i="1">
              <a:solidFill>
                <a:srgbClr val="000000"/>
              </a:solidFill>
            </a:endParaRP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5102623" y="5724526"/>
            <a:ext cx="1570169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200" b="1" i="1">
                <a:solidFill>
                  <a:srgbClr val="000000"/>
                </a:solidFill>
              </a:rPr>
              <a:t>2D </a:t>
            </a:r>
            <a:r>
              <a:rPr kumimoji="0" lang="ru-RU" altLang="zh-TW" sz="1200" b="1" i="1">
                <a:solidFill>
                  <a:srgbClr val="000000"/>
                </a:solidFill>
              </a:rPr>
              <a:t>имиджер</a:t>
            </a:r>
            <a:endParaRPr kumimoji="0" lang="zh-TW" altLang="en-US" sz="1200" b="1" i="1">
              <a:solidFill>
                <a:srgbClr val="000000"/>
              </a:solidFill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2849695" y="5632451"/>
            <a:ext cx="209126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200" b="1" i="1">
                <a:solidFill>
                  <a:srgbClr val="000000"/>
                </a:solidFill>
              </a:rPr>
              <a:t>Near/Far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200" b="1" i="1">
                <a:solidFill>
                  <a:srgbClr val="000000"/>
                </a:solidFill>
              </a:rPr>
              <a:t>2D </a:t>
            </a:r>
            <a:r>
              <a:rPr kumimoji="0" lang="ru-RU" altLang="zh-TW" sz="1200" b="1" i="1">
                <a:solidFill>
                  <a:srgbClr val="000000"/>
                </a:solidFill>
              </a:rPr>
              <a:t>имиджер</a:t>
            </a:r>
            <a:endParaRPr kumimoji="0" lang="zh-TW" altLang="en-US" sz="1200" b="1" i="1">
              <a:solidFill>
                <a:srgbClr val="000000"/>
              </a:solidFill>
            </a:endParaRP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913211" y="5340351"/>
            <a:ext cx="219617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zh-TW" sz="1200" b="1" i="1">
                <a:solidFill>
                  <a:srgbClr val="000000"/>
                </a:solidFill>
              </a:rPr>
              <a:t>Лазерный Дальнего Действия</a:t>
            </a:r>
            <a:endParaRPr kumimoji="0" lang="zh-TW" altLang="en-US" sz="1200" b="1" i="1">
              <a:solidFill>
                <a:srgbClr val="000000"/>
              </a:solidFill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870364" y="3"/>
            <a:ext cx="8035636" cy="1028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kumimoji="0" lang="ru-RU" altLang="zh-TW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     Особенности и преимущества</a:t>
            </a:r>
            <a:endParaRPr kumimoji="0" lang="en-US" altLang="zh-TW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itchFamily="34" charset="-128"/>
              <a:cs typeface="Arial" pitchFamily="34" charset="0"/>
            </a:endParaRPr>
          </a:p>
          <a:p>
            <a:pPr>
              <a:defRPr/>
            </a:pPr>
            <a:r>
              <a:rPr kumimoji="0" lang="ru-RU" altLang="zh-TW" sz="2000" b="1" kern="0" dirty="0">
                <a:solidFill>
                  <a:srgbClr val="70836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ea typeface="ヒラギノ角ゴ Pro W3"/>
                <a:cs typeface="Arial" pitchFamily="34" charset="0"/>
              </a:rPr>
              <a:t>      Считыватели для решения любой задачи</a:t>
            </a:r>
          </a:p>
        </p:txBody>
      </p:sp>
      <p:sp>
        <p:nvSpPr>
          <p:cNvPr id="80904" name="文字方塊 10"/>
          <p:cNvSpPr txBox="1">
            <a:spLocks noChangeArrowheads="1"/>
          </p:cNvSpPr>
          <p:nvPr/>
        </p:nvSpPr>
        <p:spPr bwMode="auto">
          <a:xfrm>
            <a:off x="1547813" y="1196975"/>
            <a:ext cx="651801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indent="0" eaLnBrk="1" hangingPunct="1">
              <a:lnSpc>
                <a:spcPct val="150000"/>
              </a:lnSpc>
              <a:defRPr/>
            </a:pPr>
            <a:r>
              <a:rPr kumimoji="0" lang="ru-RU" altLang="zh-TW" sz="1200" b="1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Терминал Серии </a:t>
            </a:r>
            <a:r>
              <a:rPr kumimoji="0" lang="ru-RU" altLang="zh-TW" sz="1200" b="1" dirty="0" err="1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CipherLab</a:t>
            </a:r>
            <a:r>
              <a:rPr kumimoji="0" lang="ru-RU" altLang="zh-TW" sz="1200" b="1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 9700 оснащен широким выбором считывателей недоступных для большинства конкурентов.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n"/>
              <a:defRPr/>
            </a:pPr>
            <a:endParaRPr kumimoji="0" lang="ru-RU" altLang="zh-TW" sz="1200" dirty="0" smtClean="0">
              <a:solidFill>
                <a:srgbClr val="000000"/>
              </a:solidFill>
              <a:latin typeface="Verdana" pitchFamily="34" charset="0"/>
              <a:ea typeface="ヒラギノ角ゴ Pro W3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kumimoji="0" lang="ru-RU" altLang="zh-TW" sz="1200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лазерный считыватель </a:t>
            </a:r>
            <a:r>
              <a:rPr kumimoji="0" lang="ru-RU" altLang="zh-TW" sz="1200" b="1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(от 1 до 60 см)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kumimoji="0" lang="ru-RU" altLang="zh-TW" sz="1200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лазерным считывателем дальнего действия </a:t>
            </a:r>
            <a:r>
              <a:rPr kumimoji="0" lang="ru-RU" altLang="zh-TW" sz="1200" b="1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(от 1 до 9 метров)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kumimoji="0" lang="ru-RU" altLang="zh-TW" sz="1200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2D Имидж считыватель </a:t>
            </a:r>
            <a:r>
              <a:rPr kumimoji="0" lang="ru-RU" altLang="zh-TW" sz="1200" b="1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(от 1 до 40 см)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n"/>
              <a:defRPr/>
            </a:pPr>
            <a:r>
              <a:rPr kumimoji="0" lang="ru-RU" altLang="zh-TW" sz="1200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2D Имидж считыватель ближнего и дальнего действия </a:t>
            </a:r>
            <a:r>
              <a:rPr kumimoji="0" lang="en-US" altLang="zh-TW" sz="1200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Near Far</a:t>
            </a:r>
            <a:r>
              <a:rPr kumimoji="0" lang="ru-RU" altLang="zh-TW" sz="1200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 </a:t>
            </a:r>
            <a:r>
              <a:rPr kumimoji="0" lang="ru-RU" altLang="zh-TW" sz="1200" b="1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(от 30 см до 15 метров)</a:t>
            </a:r>
            <a:r>
              <a:rPr kumimoji="0" lang="ru-RU" altLang="zh-TW" sz="1200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. Для этого считывателя была разработана технология авто определения дальности сканирования, коротая позволяет не только считывать штрих-коды на разном расстоянии, но и дает возможность считывать под различными углами</a:t>
            </a:r>
            <a:r>
              <a:rPr kumimoji="0" lang="ru-RU" altLang="zh-TW" sz="1000" dirty="0" smtClean="0">
                <a:solidFill>
                  <a:srgbClr val="000000"/>
                </a:solidFill>
                <a:latin typeface="Verdana" pitchFamily="34" charset="0"/>
                <a:ea typeface="ヒラギノ角ゴ Pro W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975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671" y="1645759"/>
            <a:ext cx="3735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TW" b="1" i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Коротко о нас:</a:t>
            </a:r>
            <a:endParaRPr lang="en-US" altLang="zh-TW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endParaRPr lang="en-US" altLang="zh-TW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671" y="2249829"/>
            <a:ext cx="94107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- </a:t>
            </a:r>
            <a:r>
              <a:rPr lang="en-US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23 </a:t>
            </a: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года успешного бизнеса на рынке оборудования </a:t>
            </a:r>
            <a:r>
              <a:rPr lang="en-US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AUTO ID</a:t>
            </a:r>
            <a:endParaRPr lang="en-US" altLang="zh-TW" sz="2300" b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endParaRPr lang="ru-RU" altLang="zh-TW" sz="2300" b="1" dirty="0" smtClean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- Более 700 партнеров от Калининграда до Владивостока</a:t>
            </a:r>
            <a:endParaRPr lang="en-US" altLang="zh-TW" sz="2300" b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endParaRPr lang="ru-RU" altLang="zh-TW" sz="2300" b="1" dirty="0" smtClean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- Официальный дистрибьютор известные мировых торговых марок</a:t>
            </a:r>
            <a:endParaRPr lang="en-US" altLang="zh-TW" sz="2300" b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endParaRPr lang="en-US" altLang="zh-TW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pic>
        <p:nvPicPr>
          <p:cNvPr id="12" name="Picture 10" descr="http://www.lewiswire.com/de/uploaded/CipherLab/CL-logo-web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6" y="5180389"/>
            <a:ext cx="1759338" cy="69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8">
            <a:extLst>
              <a:ext uri="{FF2B5EF4-FFF2-40B4-BE49-F238E27FC236}">
                <a16:creationId xmlns="" xmlns:a16="http://schemas.microsoft.com/office/drawing/2014/main" id="{8E1F8E4C-BF65-481C-80B7-21A823042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62" y="4559362"/>
            <a:ext cx="1828800" cy="439257"/>
          </a:xfrm>
          <a:prstGeom prst="rect">
            <a:avLst/>
          </a:prstGeom>
        </p:spPr>
      </p:pic>
      <p:pic>
        <p:nvPicPr>
          <p:cNvPr id="2050" name="Picture 2" descr="C:\Users\noteuser\Desktop\разное\Gig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47" y="5932773"/>
            <a:ext cx="26193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oteuser\Desktop\разное\Honeywell_Logo_Small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62" y="5206626"/>
            <a:ext cx="16192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oteuser\Desktop\разное\gp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21" y="4217152"/>
            <a:ext cx="280035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38774" y="5684483"/>
            <a:ext cx="1945270" cy="54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noteuser\Desktop\разное\uic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12" y="6041236"/>
            <a:ext cx="13144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774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D:\Taurus\Sales trainer\140516@CPL_9700_e-blast-2_KV_F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4" y="3644901"/>
            <a:ext cx="432011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文字方塊 5"/>
          <p:cNvSpPr txBox="1">
            <a:spLocks noChangeArrowheads="1"/>
          </p:cNvSpPr>
          <p:nvPr/>
        </p:nvSpPr>
        <p:spPr bwMode="auto">
          <a:xfrm>
            <a:off x="1100667" y="1412875"/>
            <a:ext cx="83857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kumimoji="0" lang="en-US" altLang="zh-TW" sz="1200" b="1">
                <a:solidFill>
                  <a:srgbClr val="E37936"/>
                </a:solidFill>
              </a:rPr>
              <a:t>IP65 </a:t>
            </a:r>
            <a:endParaRPr kumimoji="0" lang="ru-RU" altLang="zh-TW" sz="1200" b="1">
              <a:solidFill>
                <a:srgbClr val="E3793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kumimoji="0" lang="ru-RU" altLang="zh-TW" sz="1200" b="1">
                <a:solidFill>
                  <a:srgbClr val="E37936"/>
                </a:solidFill>
              </a:rPr>
              <a:t>Прошел тест на падение с </a:t>
            </a:r>
            <a:r>
              <a:rPr kumimoji="0" lang="en-US" altLang="zh-TW" sz="1200" b="1">
                <a:solidFill>
                  <a:srgbClr val="E37936"/>
                </a:solidFill>
              </a:rPr>
              <a:t>1.8 </a:t>
            </a:r>
            <a:r>
              <a:rPr kumimoji="0" lang="ru-RU" altLang="zh-TW" sz="1200" b="1">
                <a:solidFill>
                  <a:srgbClr val="E37936"/>
                </a:solidFill>
              </a:rPr>
              <a:t>метра высоты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kumimoji="0" lang="ru-RU" altLang="zh-TW" sz="1200" b="1">
                <a:solidFill>
                  <a:srgbClr val="E37936"/>
                </a:solidFill>
              </a:rPr>
              <a:t>Тест в барабане </a:t>
            </a:r>
            <a:r>
              <a:rPr kumimoji="0" lang="en-US" altLang="zh-TW" sz="1200" b="1">
                <a:solidFill>
                  <a:srgbClr val="E37936"/>
                </a:solidFill>
              </a:rPr>
              <a:t>500 (1m) </a:t>
            </a:r>
            <a:r>
              <a:rPr kumimoji="0" lang="ru-RU" altLang="zh-TW" sz="1200" b="1">
                <a:solidFill>
                  <a:srgbClr val="E37936"/>
                </a:solidFill>
              </a:rPr>
              <a:t>и</a:t>
            </a:r>
            <a:r>
              <a:rPr kumimoji="0" lang="en-US" altLang="zh-TW" sz="1200">
                <a:solidFill>
                  <a:srgbClr val="000000"/>
                </a:solidFill>
              </a:rPr>
              <a:t> </a:t>
            </a:r>
            <a:r>
              <a:rPr kumimoji="0" lang="en-US" altLang="zh-TW" sz="1200" b="1">
                <a:solidFill>
                  <a:srgbClr val="E37936"/>
                </a:solidFill>
              </a:rPr>
              <a:t>1000 (0.5m)</a:t>
            </a:r>
            <a:r>
              <a:rPr kumimoji="0" lang="ru-RU" altLang="zh-TW" sz="1200" b="1">
                <a:solidFill>
                  <a:srgbClr val="E37936"/>
                </a:solidFill>
              </a:rPr>
              <a:t> оборотов </a:t>
            </a:r>
            <a:r>
              <a:rPr kumimoji="0" lang="en-US" altLang="zh-TW" sz="1200" b="1">
                <a:solidFill>
                  <a:srgbClr val="E37936"/>
                </a:solidFill>
              </a:rPr>
              <a:t> </a:t>
            </a:r>
            <a:endParaRPr kumimoji="0" lang="ru-RU" altLang="zh-TW" sz="1200" b="1">
              <a:solidFill>
                <a:srgbClr val="E37936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kumimoji="0" lang="ru-RU" altLang="zh-TW" sz="1200" b="1">
                <a:solidFill>
                  <a:srgbClr val="E37936"/>
                </a:solidFill>
              </a:rPr>
              <a:t>Сенсорная панель из закаленного стекла химически усилена и выдерживает тест с падением стального шара. Нет повреждений при пятикратном падении 30мм/110г стального шара на каждую из точек поверхности с разных высот (от 25 до 45 см)  </a:t>
            </a:r>
            <a:endParaRPr kumimoji="0" lang="zh-TW" altLang="en-US" sz="1200">
              <a:solidFill>
                <a:srgbClr val="000000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870364" y="3"/>
            <a:ext cx="8035636" cy="1028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kumimoji="0" lang="ru-RU" altLang="zh-TW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Особенности и преимущества</a:t>
            </a:r>
            <a:endParaRPr kumimoji="0" lang="en-US" altLang="zh-TW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itchFamily="34" charset="-128"/>
              <a:cs typeface="Arial" pitchFamily="34" charset="0"/>
            </a:endParaRPr>
          </a:p>
          <a:p>
            <a:pPr>
              <a:defRPr/>
            </a:pPr>
            <a:r>
              <a:rPr kumimoji="0" lang="ru-RU" altLang="zh-TW" sz="2900" b="1" kern="0" dirty="0">
                <a:solidFill>
                  <a:srgbClr val="70836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ea typeface="ヒラギノ角ゴ Pro W3"/>
                <a:cs typeface="Arial" pitchFamily="34" charset="0"/>
              </a:rPr>
              <a:t>Промышленный уровень прочности</a:t>
            </a:r>
            <a:endParaRPr kumimoji="0" lang="zh-TW" altLang="en-US" sz="2900" b="1" kern="0" dirty="0">
              <a:solidFill>
                <a:srgbClr val="708360"/>
              </a:solidFill>
              <a:effectLst>
                <a:glow rad="101600">
                  <a:srgbClr val="FFFFFF">
                    <a:alpha val="60000"/>
                  </a:srgbClr>
                </a:glow>
              </a:effectLst>
              <a:cs typeface="Arial" pitchFamily="34" charset="0"/>
            </a:endParaRPr>
          </a:p>
        </p:txBody>
      </p:sp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08" y="3644900"/>
            <a:ext cx="1324240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8" descr="C:\Users\noteuser\Desktop\экра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33" y="3951289"/>
            <a:ext cx="748109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9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06" y="1766888"/>
            <a:ext cx="2268405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11" y="1752601"/>
            <a:ext cx="2252927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D:\Taurus\Product photos\140331@CPL_9700_front-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t="3703" r="17165" b="3278"/>
          <a:stretch>
            <a:fillRect/>
          </a:stretch>
        </p:blipFill>
        <p:spPr bwMode="auto">
          <a:xfrm>
            <a:off x="3886730" y="1725613"/>
            <a:ext cx="2337197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矩形 11"/>
          <p:cNvSpPr>
            <a:spLocks noChangeArrowheads="1"/>
          </p:cNvSpPr>
          <p:nvPr/>
        </p:nvSpPr>
        <p:spPr bwMode="auto">
          <a:xfrm>
            <a:off x="0" y="1246188"/>
            <a:ext cx="9906000" cy="3338512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>
              <a:solidFill>
                <a:srgbClr val="000000"/>
              </a:solidFill>
            </a:endParaRPr>
          </a:p>
        </p:txBody>
      </p:sp>
      <p:sp>
        <p:nvSpPr>
          <p:cNvPr id="54278" name="文字方塊 8"/>
          <p:cNvSpPr txBox="1">
            <a:spLocks noChangeArrowheads="1"/>
          </p:cNvSpPr>
          <p:nvPr/>
        </p:nvSpPr>
        <p:spPr bwMode="auto">
          <a:xfrm>
            <a:off x="945885" y="1246189"/>
            <a:ext cx="77184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kumimoji="0" lang="ru-RU" altLang="zh-TW" sz="1600">
                <a:solidFill>
                  <a:srgbClr val="000000"/>
                </a:solidFill>
              </a:rPr>
              <a:t>На клавиатурах с </a:t>
            </a:r>
            <a:r>
              <a:rPr kumimoji="0" lang="en-US" altLang="zh-TW" b="1">
                <a:solidFill>
                  <a:srgbClr val="E37936"/>
                </a:solidFill>
              </a:rPr>
              <a:t>30</a:t>
            </a:r>
            <a:r>
              <a:rPr kumimoji="0" lang="en-US" altLang="zh-TW" sz="1600">
                <a:solidFill>
                  <a:srgbClr val="000000"/>
                </a:solidFill>
              </a:rPr>
              <a:t> </a:t>
            </a:r>
            <a:r>
              <a:rPr kumimoji="0" lang="ru-RU" altLang="zh-TW" sz="1600">
                <a:solidFill>
                  <a:srgbClr val="000000"/>
                </a:solidFill>
              </a:rPr>
              <a:t>и</a:t>
            </a:r>
            <a:r>
              <a:rPr kumimoji="0" lang="en-US" altLang="zh-TW" sz="1600">
                <a:solidFill>
                  <a:srgbClr val="000000"/>
                </a:solidFill>
              </a:rPr>
              <a:t> </a:t>
            </a:r>
            <a:r>
              <a:rPr kumimoji="0" lang="en-US" altLang="zh-TW" b="1">
                <a:solidFill>
                  <a:srgbClr val="E37936"/>
                </a:solidFill>
              </a:rPr>
              <a:t>38 </a:t>
            </a:r>
            <a:r>
              <a:rPr kumimoji="0" lang="ru-RU" altLang="zh-TW" sz="1600">
                <a:solidFill>
                  <a:srgbClr val="000000"/>
                </a:solidFill>
              </a:rPr>
              <a:t>клавишами расположено </a:t>
            </a:r>
            <a:r>
              <a:rPr kumimoji="0" lang="en-US" altLang="zh-TW" sz="1600">
                <a:solidFill>
                  <a:srgbClr val="000000"/>
                </a:solidFill>
              </a:rPr>
              <a:t>4 </a:t>
            </a:r>
            <a:r>
              <a:rPr kumimoji="0" lang="ru-RU" altLang="zh-TW" sz="1600">
                <a:solidFill>
                  <a:srgbClr val="000000"/>
                </a:solidFill>
              </a:rPr>
              <a:t>и</a:t>
            </a:r>
            <a:r>
              <a:rPr kumimoji="0" lang="en-US" altLang="zh-TW" sz="1600">
                <a:solidFill>
                  <a:srgbClr val="000000"/>
                </a:solidFill>
              </a:rPr>
              <a:t> 10 </a:t>
            </a:r>
            <a:r>
              <a:rPr kumimoji="0" lang="ru-RU" altLang="zh-TW" sz="1600">
                <a:solidFill>
                  <a:srgbClr val="000000"/>
                </a:solidFill>
              </a:rPr>
              <a:t>функциональных клавиш соответственно.</a:t>
            </a:r>
            <a:endParaRPr kumimoji="0" lang="en-US" altLang="zh-TW" sz="16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itchFamily="2" charset="2"/>
              <a:buChar char="n"/>
            </a:pPr>
            <a:r>
              <a:rPr kumimoji="0" lang="ru-RU" altLang="zh-TW" sz="1600">
                <a:solidFill>
                  <a:srgbClr val="000000"/>
                </a:solidFill>
                <a:cs typeface="Arial" pitchFamily="34" charset="0"/>
              </a:rPr>
              <a:t>Клавиатура с</a:t>
            </a:r>
            <a:r>
              <a:rPr kumimoji="0" lang="en-US" altLang="zh-TW" sz="16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0" lang="en-US" altLang="zh-TW" b="1">
                <a:solidFill>
                  <a:srgbClr val="E37936"/>
                </a:solidFill>
                <a:cs typeface="Arial" pitchFamily="34" charset="0"/>
              </a:rPr>
              <a:t>53</a:t>
            </a:r>
            <a:r>
              <a:rPr kumimoji="0" lang="en-US" altLang="zh-TW" sz="16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0" lang="ru-RU" altLang="zh-TW" sz="1600">
                <a:solidFill>
                  <a:srgbClr val="000000"/>
                </a:solidFill>
                <a:cs typeface="Arial" pitchFamily="34" charset="0"/>
              </a:rPr>
              <a:t>буквенно-цифровыми клавишами как альтернатива </a:t>
            </a:r>
            <a:r>
              <a:rPr kumimoji="0" lang="ru-RU" altLang="zh-TW" b="1">
                <a:solidFill>
                  <a:srgbClr val="E37936"/>
                </a:solidFill>
                <a:cs typeface="Arial" pitchFamily="34" charset="0"/>
              </a:rPr>
              <a:t>Эмуляции Терминала</a:t>
            </a:r>
            <a:r>
              <a:rPr kumimoji="0" lang="en-US" altLang="zh-TW" sz="16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0" lang="ru-RU" altLang="zh-TW" sz="1600">
                <a:solidFill>
                  <a:srgbClr val="000000"/>
                </a:solidFill>
                <a:cs typeface="Arial" pitchFamily="34" charset="0"/>
              </a:rPr>
              <a:t>для систем </a:t>
            </a:r>
            <a:r>
              <a:rPr kumimoji="0" lang="en-US" altLang="zh-TW" sz="1600">
                <a:solidFill>
                  <a:srgbClr val="000000"/>
                </a:solidFill>
                <a:cs typeface="Arial" pitchFamily="34" charset="0"/>
              </a:rPr>
              <a:t>VT220 / TN3270 / TN5250</a:t>
            </a:r>
            <a:r>
              <a:rPr kumimoji="0" lang="ru-RU" altLang="zh-TW" sz="1600">
                <a:solidFill>
                  <a:srgbClr val="000000"/>
                </a:solidFill>
                <a:cs typeface="Arial" pitchFamily="34" charset="0"/>
              </a:rPr>
              <a:t>.</a:t>
            </a:r>
            <a:r>
              <a:rPr kumimoji="0" lang="en-US" altLang="zh-TW" sz="1600">
                <a:solidFill>
                  <a:srgbClr val="000000"/>
                </a:solidFill>
                <a:cs typeface="Arial" pitchFamily="34" charset="0"/>
              </a:rPr>
              <a:t> </a:t>
            </a:r>
            <a:endParaRPr kumimoji="0" lang="ru-RU" altLang="zh-TW" sz="16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itchFamily="2" charset="2"/>
              <a:buChar char="n"/>
            </a:pPr>
            <a:r>
              <a:rPr kumimoji="0" lang="ru-RU" altLang="zh-TW" sz="1600">
                <a:solidFill>
                  <a:srgbClr val="000000"/>
                </a:solidFill>
                <a:cs typeface="Arial" pitchFamily="34" charset="0"/>
              </a:rPr>
              <a:t>Эргономичный дизайн с оптимальными тактильным ощущением  и продуманным расстоянием между клавиш для предотвращения случайных нажатий.</a:t>
            </a:r>
            <a:endParaRPr kumimoji="0" lang="zh-TW" altLang="en-US" sz="1600">
              <a:solidFill>
                <a:srgbClr val="000000"/>
              </a:solidFill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870364" y="3"/>
            <a:ext cx="8035636" cy="1028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kumimoji="0" lang="ru-RU" altLang="zh-TW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Особенности и преимущества</a:t>
            </a:r>
            <a:endParaRPr kumimoji="0" lang="en-US" altLang="zh-TW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itchFamily="34" charset="-128"/>
              <a:cs typeface="Arial" pitchFamily="34" charset="0"/>
            </a:endParaRPr>
          </a:p>
          <a:p>
            <a:pPr>
              <a:defRPr/>
            </a:pPr>
            <a:r>
              <a:rPr kumimoji="0" lang="ru-RU" altLang="zh-TW" sz="3100" b="1" kern="0" dirty="0">
                <a:solidFill>
                  <a:srgbClr val="70836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ea typeface="ヒラギノ角ゴ Pro W3"/>
                <a:cs typeface="Arial" pitchFamily="34" charset="0"/>
              </a:rPr>
              <a:t>Широкий выбор клавиатур</a:t>
            </a:r>
            <a:endParaRPr kumimoji="0" lang="zh-TW" altLang="en-US" sz="3100" b="1" kern="0" dirty="0">
              <a:solidFill>
                <a:srgbClr val="708360"/>
              </a:solidFill>
              <a:effectLst>
                <a:glow rad="101600">
                  <a:srgbClr val="FFFFFF">
                    <a:alpha val="60000"/>
                  </a:srgbClr>
                </a:glo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2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字方塊 8"/>
          <p:cNvSpPr txBox="1">
            <a:spLocks noChangeArrowheads="1"/>
          </p:cNvSpPr>
          <p:nvPr/>
        </p:nvSpPr>
        <p:spPr bwMode="auto">
          <a:xfrm>
            <a:off x="873655" y="2360613"/>
            <a:ext cx="590576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45000"/>
              </a:spcBef>
              <a:buClr>
                <a:srgbClr val="80689D"/>
              </a:buClr>
              <a:buChar char="•"/>
              <a:defRPr sz="2000">
                <a:solidFill>
                  <a:srgbClr val="708360"/>
                </a:solidFill>
                <a:latin typeface="Verdana" pitchFamily="34" charset="0"/>
                <a:ea typeface="ヒラギノ角ゴ Pro W3"/>
                <a:cs typeface="ヒラギノ角ゴ Pro W3"/>
              </a:defRPr>
            </a:lvl1pPr>
            <a:lvl2pPr marL="914400" indent="-457200">
              <a:spcBef>
                <a:spcPct val="20000"/>
              </a:spcBef>
              <a:buClr>
                <a:schemeClr val="bg2"/>
              </a:buClr>
              <a:buChar char="–"/>
              <a:defRPr sz="28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Verdana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Georgia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kumimoji="0" lang="ru-RU" altLang="zh-TW" b="1">
                <a:solidFill>
                  <a:srgbClr val="E37936"/>
                </a:solidFill>
              </a:rPr>
              <a:t>Долгие</a:t>
            </a:r>
            <a:r>
              <a:rPr kumimoji="0" lang="en-US" altLang="zh-TW" sz="1800" b="1">
                <a:solidFill>
                  <a:srgbClr val="000000"/>
                </a:solidFill>
              </a:rPr>
              <a:t> </a:t>
            </a:r>
            <a:r>
              <a:rPr kumimoji="0" lang="ru-RU" altLang="zh-TW" sz="1800" b="1">
                <a:solidFill>
                  <a:srgbClr val="000000"/>
                </a:solidFill>
              </a:rPr>
              <a:t>часы работы терминала</a:t>
            </a:r>
            <a:endParaRPr kumimoji="0" lang="en-US" altLang="zh-TW" b="1">
              <a:solidFill>
                <a:srgbClr val="E37936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kumimoji="0" lang="ru-RU" altLang="zh-TW" sz="1800">
                <a:solidFill>
                  <a:srgbClr val="000000"/>
                </a:solidFill>
              </a:rPr>
              <a:t>Аккумулятор стандартной емкости на</a:t>
            </a:r>
            <a:r>
              <a:rPr kumimoji="0" lang="en-US" altLang="zh-TW" sz="1800">
                <a:solidFill>
                  <a:srgbClr val="000000"/>
                </a:solidFill>
              </a:rPr>
              <a:t> 3600 </a:t>
            </a:r>
            <a:r>
              <a:rPr kumimoji="0" lang="ru-RU" altLang="zh-TW" sz="1800">
                <a:solidFill>
                  <a:srgbClr val="000000"/>
                </a:solidFill>
              </a:rPr>
              <a:t>м</a:t>
            </a:r>
            <a:r>
              <a:rPr kumimoji="0" lang="en-US" altLang="zh-TW" sz="1800">
                <a:solidFill>
                  <a:srgbClr val="000000"/>
                </a:solidFill>
              </a:rPr>
              <a:t>A</a:t>
            </a:r>
            <a:r>
              <a:rPr kumimoji="0" lang="ru-RU" altLang="zh-TW" sz="1800">
                <a:solidFill>
                  <a:srgbClr val="000000"/>
                </a:solidFill>
              </a:rPr>
              <a:t>ч</a:t>
            </a:r>
            <a:r>
              <a:rPr kumimoji="0" lang="en-US" altLang="zh-TW" sz="1800">
                <a:solidFill>
                  <a:srgbClr val="000000"/>
                </a:solidFill>
              </a:rPr>
              <a:t> </a:t>
            </a:r>
            <a:r>
              <a:rPr kumimoji="0" lang="ru-RU" altLang="zh-TW" sz="1800">
                <a:solidFill>
                  <a:srgbClr val="000000"/>
                </a:solidFill>
              </a:rPr>
              <a:t>и повышенной емкости на</a:t>
            </a:r>
            <a:r>
              <a:rPr kumimoji="0" lang="en-US" altLang="zh-TW" sz="1800">
                <a:solidFill>
                  <a:srgbClr val="000000"/>
                </a:solidFill>
              </a:rPr>
              <a:t> 5400 </a:t>
            </a:r>
            <a:r>
              <a:rPr kumimoji="0" lang="ru-RU" altLang="zh-TW" sz="1800">
                <a:solidFill>
                  <a:srgbClr val="000000"/>
                </a:solidFill>
              </a:rPr>
              <a:t>мАч</a:t>
            </a:r>
            <a:endParaRPr kumimoji="0" lang="en-US" altLang="zh-TW" sz="18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kumimoji="0" lang="ru-RU" altLang="zh-TW" sz="1800">
                <a:solidFill>
                  <a:srgbClr val="000000"/>
                </a:solidFill>
              </a:rPr>
              <a:t>Минимум </a:t>
            </a:r>
            <a:r>
              <a:rPr kumimoji="0" lang="en-US" altLang="zh-TW" sz="1800">
                <a:solidFill>
                  <a:srgbClr val="000000"/>
                </a:solidFill>
              </a:rPr>
              <a:t>13 </a:t>
            </a:r>
            <a:r>
              <a:rPr kumimoji="0" lang="ru-RU" altLang="zh-TW" sz="1800">
                <a:solidFill>
                  <a:srgbClr val="000000"/>
                </a:solidFill>
              </a:rPr>
              <a:t>часов работы при 1 сканировании лазером раз в 20 секунд и включенном </a:t>
            </a:r>
            <a:r>
              <a:rPr kumimoji="0" lang="en-US" altLang="zh-TW" sz="1800">
                <a:solidFill>
                  <a:srgbClr val="000000"/>
                </a:solidFill>
              </a:rPr>
              <a:t>Wi-Fi</a:t>
            </a:r>
            <a:endParaRPr kumimoji="0" lang="ru-RU" altLang="zh-TW" sz="180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kumimoji="0" lang="en-US" altLang="zh-TW" sz="1800">
              <a:solidFill>
                <a:srgbClr val="000000"/>
              </a:solidFill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1871133" y="0"/>
            <a:ext cx="8034867" cy="1028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kumimoji="0" lang="ru-RU" altLang="zh-TW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itchFamily="34" charset="-128"/>
              <a:cs typeface="Arial" pitchFamily="34" charset="0"/>
            </a:endParaRPr>
          </a:p>
          <a:p>
            <a:pPr>
              <a:defRPr/>
            </a:pPr>
            <a:r>
              <a:rPr kumimoji="0" lang="ru-RU" altLang="zh-TW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Особенности и преимущества</a:t>
            </a:r>
            <a:endParaRPr kumimoji="0" lang="en-US" altLang="zh-TW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itchFamily="34" charset="-128"/>
              <a:cs typeface="Arial" pitchFamily="34" charset="0"/>
            </a:endParaRPr>
          </a:p>
          <a:p>
            <a:pPr>
              <a:defRPr/>
            </a:pPr>
            <a:r>
              <a:rPr kumimoji="0" lang="ru-RU" altLang="zh-TW" sz="2900" b="1" kern="0" dirty="0">
                <a:solidFill>
                  <a:srgbClr val="70836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ea typeface="ヒラギノ角ゴ Pro W3"/>
                <a:cs typeface="Arial" pitchFamily="34" charset="0"/>
              </a:rPr>
              <a:t>Работа без остановок</a:t>
            </a:r>
            <a:endParaRPr kumimoji="0" lang="zh-TW" altLang="en-US" sz="2900" b="1" kern="0" dirty="0">
              <a:solidFill>
                <a:srgbClr val="708360"/>
              </a:solidFill>
              <a:effectLst>
                <a:glow rad="101600">
                  <a:srgbClr val="FFFFFF">
                    <a:alpha val="60000"/>
                  </a:srgbClr>
                </a:glow>
              </a:effectLst>
              <a:cs typeface="Arial" pitchFamily="34" charset="0"/>
            </a:endParaRPr>
          </a:p>
          <a:p>
            <a:pPr>
              <a:defRPr/>
            </a:pPr>
            <a:endParaRPr kumimoji="0" lang="en-US" altLang="zh-TW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11" name="Picture 3" descr="D:\Taurus\Product photos\9700產品修圖-53\JPG\72dpi\140619-9700-72dpi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2762" y="2187884"/>
            <a:ext cx="2053238" cy="328022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6325" name="群組 11"/>
          <p:cNvGrpSpPr>
            <a:grpSpLocks/>
          </p:cNvGrpSpPr>
          <p:nvPr/>
        </p:nvGrpSpPr>
        <p:grpSpPr bwMode="auto">
          <a:xfrm>
            <a:off x="6426863" y="2163764"/>
            <a:ext cx="2053431" cy="3279775"/>
            <a:chOff x="6427709" y="2163500"/>
            <a:chExt cx="2053238" cy="3280228"/>
          </a:xfrm>
        </p:grpSpPr>
        <p:pic>
          <p:nvPicPr>
            <p:cNvPr id="10" name="Picture 3" descr="D:\Taurus\Product photos\9700產品修圖-53\JPG\72dpi\140619-9700-72dpi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27709" y="2163500"/>
              <a:ext cx="2053238" cy="328022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5632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190" y="2655865"/>
              <a:ext cx="763389" cy="100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561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 bwMode="auto">
          <a:xfrm>
            <a:off x="1223878" y="126845"/>
            <a:ext cx="7525808" cy="768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kumimoji="0" lang="ru-RU" altLang="zh-TW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Доступные </a:t>
            </a:r>
            <a:r>
              <a:rPr kumimoji="0" lang="ru-RU" altLang="zh-TW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аксессуары</a:t>
            </a:r>
            <a:endParaRPr kumimoji="0" lang="zh-TW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7347" name="文字方塊 9"/>
          <p:cNvSpPr txBox="1">
            <a:spLocks noChangeArrowheads="1"/>
          </p:cNvSpPr>
          <p:nvPr/>
        </p:nvSpPr>
        <p:spPr bwMode="auto">
          <a:xfrm>
            <a:off x="154781" y="3173414"/>
            <a:ext cx="2428346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ru-RU" altLang="zh-TW" sz="1400" b="1">
                <a:ea typeface="ヒラギノ角ゴ Pro W3"/>
              </a:rPr>
              <a:t>Интерфейсная подставка</a:t>
            </a:r>
            <a:r>
              <a:rPr lang="en-US" altLang="zh-TW" sz="1400" b="1">
                <a:ea typeface="ヒラギノ角ゴ Pro W3"/>
              </a:rPr>
              <a:t>/</a:t>
            </a:r>
            <a:r>
              <a:rPr lang="ru-RU" altLang="zh-TW" sz="1400" b="1">
                <a:ea typeface="ヒラギノ角ゴ Pro W3"/>
              </a:rPr>
              <a:t> зарядное устройство</a:t>
            </a:r>
            <a:endParaRPr lang="zh-TW" altLang="en-US" sz="1400" b="1">
              <a:ea typeface="ヒラギノ角ゴ Pro W3"/>
            </a:endParaRPr>
          </a:p>
        </p:txBody>
      </p:sp>
      <p:sp>
        <p:nvSpPr>
          <p:cNvPr id="57348" name="文字方塊 10"/>
          <p:cNvSpPr txBox="1">
            <a:spLocks noChangeArrowheads="1"/>
          </p:cNvSpPr>
          <p:nvPr/>
        </p:nvSpPr>
        <p:spPr bwMode="auto">
          <a:xfrm>
            <a:off x="2839377" y="3173414"/>
            <a:ext cx="269147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ru-RU" altLang="zh-TW" sz="1400" b="1">
                <a:ea typeface="ヒラギノ角ゴ Pro W3"/>
              </a:rPr>
              <a:t>Кабель с защелкой</a:t>
            </a:r>
            <a:endParaRPr lang="zh-TW" altLang="en-US" sz="1400" b="1">
              <a:ea typeface="ヒラギノ角ゴ Pro W3"/>
            </a:endParaRPr>
          </a:p>
        </p:txBody>
      </p:sp>
      <p:sp>
        <p:nvSpPr>
          <p:cNvPr id="57349" name="文字方塊 11"/>
          <p:cNvSpPr txBox="1">
            <a:spLocks noChangeArrowheads="1"/>
          </p:cNvSpPr>
          <p:nvPr/>
        </p:nvSpPr>
        <p:spPr bwMode="auto">
          <a:xfrm>
            <a:off x="5312437" y="3173414"/>
            <a:ext cx="299071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ru-RU" altLang="zh-TW" sz="1400" b="1">
                <a:ea typeface="ヒラギノ角ゴ Pro W3"/>
              </a:rPr>
              <a:t>Пистолетная</a:t>
            </a:r>
            <a:r>
              <a:rPr lang="ru-RU" altLang="zh-TW" sz="1400">
                <a:ea typeface="ヒラギノ角ゴ Pro W3"/>
              </a:rPr>
              <a:t> </a:t>
            </a:r>
            <a:r>
              <a:rPr lang="ru-RU" altLang="zh-TW" sz="1400" b="1">
                <a:ea typeface="ヒラギノ角ゴ Pro W3"/>
              </a:rPr>
              <a:t>рукоять</a:t>
            </a:r>
            <a:endParaRPr lang="zh-TW" altLang="en-US" sz="1400" b="1">
              <a:ea typeface="ヒラギノ角ゴ Pro W3"/>
            </a:endParaRPr>
          </a:p>
        </p:txBody>
      </p:sp>
      <p:sp>
        <p:nvSpPr>
          <p:cNvPr id="57350" name="文字方塊 12"/>
          <p:cNvSpPr txBox="1">
            <a:spLocks noChangeArrowheads="1"/>
          </p:cNvSpPr>
          <p:nvPr/>
        </p:nvSpPr>
        <p:spPr bwMode="auto">
          <a:xfrm>
            <a:off x="144463" y="5426075"/>
            <a:ext cx="311970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ru-RU" altLang="zh-TW" sz="1400" b="1">
                <a:ea typeface="ヒラギノ角ゴ Pro W3"/>
              </a:rPr>
              <a:t>Подставка на </a:t>
            </a:r>
            <a:r>
              <a:rPr lang="en-US" altLang="zh-TW" sz="1400" b="1">
                <a:ea typeface="ヒラギノ角ゴ Pro W3"/>
              </a:rPr>
              <a:t>4</a:t>
            </a:r>
            <a:r>
              <a:rPr lang="ru-RU" altLang="zh-TW" sz="1400" b="1">
                <a:ea typeface="ヒラギノ角ゴ Pro W3"/>
              </a:rPr>
              <a:t> слота</a:t>
            </a:r>
            <a:r>
              <a:rPr lang="en-US" altLang="zh-TW" sz="1400" b="1">
                <a:ea typeface="ヒラギノ角ゴ Pro W3"/>
              </a:rPr>
              <a:t> </a:t>
            </a:r>
            <a:endParaRPr lang="zh-TW" altLang="en-US" sz="1400" b="1">
              <a:ea typeface="ヒラギノ角ゴ Pro W3"/>
            </a:endParaRPr>
          </a:p>
        </p:txBody>
      </p:sp>
      <p:sp>
        <p:nvSpPr>
          <p:cNvPr id="57351" name="文字方塊 13"/>
          <p:cNvSpPr txBox="1">
            <a:spLocks noChangeArrowheads="1"/>
          </p:cNvSpPr>
          <p:nvPr/>
        </p:nvSpPr>
        <p:spPr bwMode="auto">
          <a:xfrm>
            <a:off x="2498858" y="5421314"/>
            <a:ext cx="31403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ru-RU" altLang="zh-TW" sz="1400" b="1">
                <a:ea typeface="ヒラギノ角ゴ Pro W3"/>
              </a:rPr>
              <a:t>Зарядное устройство на </a:t>
            </a:r>
            <a:r>
              <a:rPr lang="en-US" altLang="zh-TW" sz="1400" b="1">
                <a:ea typeface="ヒラギノ角ゴ Pro W3"/>
              </a:rPr>
              <a:t>4 </a:t>
            </a:r>
            <a:r>
              <a:rPr lang="ru-RU" altLang="zh-TW" sz="1400" b="1">
                <a:ea typeface="ヒラギノ角ゴ Pro W3"/>
              </a:rPr>
              <a:t>слота</a:t>
            </a:r>
            <a:endParaRPr lang="zh-TW" altLang="en-US" sz="1400" b="1">
              <a:ea typeface="ヒラギノ角ゴ Pro W3"/>
            </a:endParaRPr>
          </a:p>
        </p:txBody>
      </p:sp>
      <p:sp>
        <p:nvSpPr>
          <p:cNvPr id="57352" name="矩形 3"/>
          <p:cNvSpPr>
            <a:spLocks noChangeArrowheads="1"/>
          </p:cNvSpPr>
          <p:nvPr/>
        </p:nvSpPr>
        <p:spPr bwMode="auto">
          <a:xfrm>
            <a:off x="5811177" y="5418139"/>
            <a:ext cx="312142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ru-RU" altLang="zh-TW" sz="1400" b="1">
                <a:ea typeface="ヒラギノ角ゴ Pro W3"/>
              </a:rPr>
              <a:t>Автомобильная </a:t>
            </a:r>
            <a:endParaRPr lang="en-US" altLang="zh-TW" sz="1400" b="1">
              <a:ea typeface="ヒラギノ角ゴ Pro W3"/>
            </a:endParaRPr>
          </a:p>
          <a:p>
            <a:r>
              <a:rPr lang="ru-RU" altLang="zh-TW" sz="1400" b="1">
                <a:ea typeface="ヒラギノ角ゴ Pro W3"/>
              </a:rPr>
              <a:t>зарядка</a:t>
            </a:r>
            <a:endParaRPr lang="zh-TW" altLang="en-US" sz="1400" b="1">
              <a:ea typeface="ヒラギノ角ゴ Pro W3"/>
            </a:endParaRPr>
          </a:p>
        </p:txBody>
      </p:sp>
      <p:pic>
        <p:nvPicPr>
          <p:cNvPr id="573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11" y="1281114"/>
            <a:ext cx="172839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4" name="文字方塊 4"/>
          <p:cNvSpPr txBox="1">
            <a:spLocks noChangeArrowheads="1"/>
          </p:cNvSpPr>
          <p:nvPr/>
        </p:nvSpPr>
        <p:spPr bwMode="auto">
          <a:xfrm>
            <a:off x="7845690" y="3175001"/>
            <a:ext cx="206719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ru-RU" altLang="zh-TW" sz="1400" b="1">
                <a:ea typeface="ヒラギノ角ゴ Pro W3"/>
              </a:rPr>
              <a:t>Защитный чехол</a:t>
            </a:r>
            <a:endParaRPr lang="zh-TW" altLang="en-US" sz="1400" b="1">
              <a:ea typeface="ヒラギノ角ゴ Pro W3"/>
            </a:endParaRPr>
          </a:p>
        </p:txBody>
      </p:sp>
      <p:pic>
        <p:nvPicPr>
          <p:cNvPr id="57355" name="圖片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10" y="1271588"/>
            <a:ext cx="200011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圖片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1" y="4137025"/>
            <a:ext cx="2197894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圖片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" y="1412875"/>
            <a:ext cx="1767946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圖片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7" y="1604964"/>
            <a:ext cx="167163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圖片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77" y="4149725"/>
            <a:ext cx="173699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0" name="圖片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46" y="3532188"/>
            <a:ext cx="276026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1" name="圖片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83" y="3659189"/>
            <a:ext cx="2510896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24"/>
          <p:cNvSpPr/>
          <p:nvPr/>
        </p:nvSpPr>
        <p:spPr>
          <a:xfrm>
            <a:off x="7532688" y="5502276"/>
            <a:ext cx="2340637" cy="785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ru-RU" altLang="zh-TW" sz="1400" b="1">
                <a:ea typeface="ヒラギノ角ゴ Pro W3"/>
              </a:rPr>
              <a:t>Кобура для переноса с ремнём на пояс для 97</a:t>
            </a:r>
            <a:r>
              <a:rPr lang="en-US" altLang="zh-TW" sz="1400" b="1">
                <a:ea typeface="ヒラギノ角ゴ Pro W3"/>
              </a:rPr>
              <a:t>xx</a:t>
            </a:r>
            <a:endParaRPr lang="zh-TW" altLang="zh-TW" sz="1400" b="1">
              <a:ea typeface="ヒラギノ角ゴ Pro W3"/>
            </a:endParaRPr>
          </a:p>
          <a:p>
            <a:pPr algn="ctr"/>
            <a:endParaRPr lang="en-US" altLang="zh-TW" sz="1400" b="1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76528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7"/>
          <p:cNvSpPr txBox="1">
            <a:spLocks/>
          </p:cNvSpPr>
          <p:nvPr/>
        </p:nvSpPr>
        <p:spPr bwMode="auto">
          <a:xfrm>
            <a:off x="617406" y="274638"/>
            <a:ext cx="704254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>
              <a:defRPr/>
            </a:pPr>
            <a:r>
              <a:rPr kumimoji="0" lang="ru-RU" altLang="zh-TW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itchFamily="34" charset="-128"/>
                <a:cs typeface="Arial" pitchFamily="34" charset="0"/>
              </a:rPr>
              <a:t>Для решения любых задач</a:t>
            </a:r>
            <a:endParaRPr kumimoji="0" lang="zh-TW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58371" name="群組 3"/>
          <p:cNvGrpSpPr>
            <a:grpSpLocks/>
          </p:cNvGrpSpPr>
          <p:nvPr/>
        </p:nvGrpSpPr>
        <p:grpSpPr bwMode="auto">
          <a:xfrm>
            <a:off x="385234" y="2346325"/>
            <a:ext cx="7274719" cy="2293938"/>
            <a:chOff x="467544" y="2996952"/>
            <a:chExt cx="6714650" cy="1664280"/>
          </a:xfrm>
        </p:grpSpPr>
        <p:sp>
          <p:nvSpPr>
            <p:cNvPr id="6" name="矩形 4"/>
            <p:cNvSpPr/>
            <p:nvPr/>
          </p:nvSpPr>
          <p:spPr>
            <a:xfrm>
              <a:off x="467544" y="2996952"/>
              <a:ext cx="5993976" cy="3604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altLang="zh-TW" sz="22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algn="ctr">
                <a:defRPr/>
              </a:pPr>
              <a:r>
                <a:rPr lang="ru-RU" altLang="zh-TW" sz="22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ВЫБЕРИТЕ ВАРИАНТ МОДИФИКАЦИИ, КОТОРЫЙ ПОДХОДИТ ИМЕННО ДЛЯ </a:t>
              </a:r>
              <a:r>
                <a:rPr lang="ru-RU" altLang="zh-TW" sz="2200" b="1" dirty="0">
                  <a:solidFill>
                    <a:srgbClr val="4F81BD"/>
                  </a:solidFill>
                </a:rPr>
                <a:t>ВАС</a:t>
              </a:r>
              <a:endParaRPr lang="zh-TW" altLang="en-US" sz="2200" b="1" dirty="0">
                <a:solidFill>
                  <a:srgbClr val="4F81BD"/>
                </a:solidFill>
              </a:endParaRPr>
            </a:p>
          </p:txBody>
        </p:sp>
        <p:sp>
          <p:nvSpPr>
            <p:cNvPr id="7" name="矩形 5"/>
            <p:cNvSpPr/>
            <p:nvPr/>
          </p:nvSpPr>
          <p:spPr>
            <a:xfrm>
              <a:off x="467544" y="3724858"/>
              <a:ext cx="6714650" cy="9363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zh-TW" b="1" dirty="0">
                  <a:solidFill>
                    <a:schemeClr val="tx2">
                      <a:lumMod val="75000"/>
                    </a:schemeClr>
                  </a:solidFill>
                </a:rPr>
                <a:t>Одно устройство - Три </a:t>
              </a:r>
              <a:r>
                <a:rPr lang="ru-RU" altLang="zh-TW" b="1" dirty="0">
                  <a:solidFill>
                    <a:srgbClr val="002060"/>
                  </a:solidFill>
                </a:rPr>
                <a:t>вида </a:t>
              </a:r>
              <a:r>
                <a:rPr lang="ru-RU" altLang="zh-TW" b="1" dirty="0">
                  <a:solidFill>
                    <a:schemeClr val="tx2">
                      <a:lumMod val="75000"/>
                    </a:schemeClr>
                  </a:solidFill>
                </a:rPr>
                <a:t>ОС</a:t>
              </a:r>
              <a:endParaRPr lang="zh-TW" altLang="en-US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lvl="1">
                <a:defRPr/>
              </a:pPr>
              <a:r>
                <a:rPr lang="en-US" altLang="zh-TW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Windows CE, Windows Embedded Handheld, Android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zh-TW" b="1" dirty="0">
                  <a:solidFill>
                    <a:schemeClr val="tx2">
                      <a:lumMod val="75000"/>
                    </a:schemeClr>
                  </a:solidFill>
                </a:rPr>
                <a:t>Три </a:t>
              </a:r>
              <a:r>
                <a:rPr lang="ru-RU" altLang="zh-TW" b="1" dirty="0">
                  <a:solidFill>
                    <a:srgbClr val="002060"/>
                  </a:solidFill>
                </a:rPr>
                <a:t>вида</a:t>
              </a:r>
              <a:r>
                <a:rPr lang="ru-RU" altLang="zh-TW" b="1" dirty="0">
                  <a:solidFill>
                    <a:schemeClr val="tx2">
                      <a:lumMod val="75000"/>
                    </a:schemeClr>
                  </a:solidFill>
                </a:rPr>
                <a:t> клавиатуры</a:t>
              </a:r>
              <a:endParaRPr lang="zh-TW" altLang="en-US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lvl="1">
                <a:defRPr/>
              </a:pPr>
              <a:r>
                <a:rPr lang="en-US" altLang="zh-TW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30/38/53 </a:t>
              </a:r>
              <a:r>
                <a:rPr lang="ru-RU" altLang="zh-TW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клавиш</a:t>
              </a:r>
              <a:endPara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zh-TW" b="1" dirty="0">
                  <a:solidFill>
                    <a:schemeClr val="tx2">
                      <a:lumMod val="75000"/>
                    </a:schemeClr>
                  </a:solidFill>
                </a:rPr>
                <a:t>Четыре вида считывателей штрих-кода</a:t>
              </a:r>
              <a:endParaRPr lang="zh-TW" altLang="en-US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lvl="1">
                <a:defRPr/>
              </a:pPr>
              <a:r>
                <a:rPr lang="ru-RU" altLang="zh-TW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Лазерный</a:t>
              </a:r>
              <a:r>
                <a:rPr lang="en-US" altLang="zh-TW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2D </a:t>
              </a:r>
              <a:r>
                <a:rPr lang="ru-RU" altLang="zh-TW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Имиджер</a:t>
              </a:r>
              <a:r>
                <a:rPr lang="en-US" altLang="zh-TW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ru-RU" altLang="zh-TW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Лазерный Дальнего Действия</a:t>
              </a:r>
              <a:r>
                <a:rPr lang="en-US" altLang="zh-TW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Near-Far 2D </a:t>
              </a:r>
              <a:r>
                <a:rPr lang="ru-RU" altLang="zh-TW" sz="1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Имиджер</a:t>
              </a:r>
              <a:endParaRPr lang="ru-RU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lvl="1">
                <a:defRPr/>
              </a:pPr>
              <a:endPara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58372" name="圖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483" y="1341438"/>
            <a:ext cx="263644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01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2361588"/>
            <a:ext cx="568778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Новые бюджетные  терминалы сбора данных</a:t>
            </a:r>
            <a:endParaRPr lang="en-US" altLang="zh-TW" sz="44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pic>
        <p:nvPicPr>
          <p:cNvPr id="7" name="Picture 5" descr="C:\Users\noteuser\Desktop\разное\g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21" y="4693037"/>
            <a:ext cx="2810115" cy="15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68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>
          <a:xfrm>
            <a:off x="-78053" y="0"/>
            <a:ext cx="9974313" cy="6858000"/>
          </a:xfrm>
          <a:prstGeom prst="rect">
            <a:avLst/>
          </a:prstGeom>
        </p:spPr>
      </p:pic>
      <p:sp>
        <p:nvSpPr>
          <p:cNvPr id="8" name="文本框 12"/>
          <p:cNvSpPr/>
          <p:nvPr/>
        </p:nvSpPr>
        <p:spPr>
          <a:xfrm>
            <a:off x="0" y="2736916"/>
            <a:ext cx="990600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altLang="zh-CN" sz="2800" dirty="0" smtClean="0"/>
              <a:t>Первопроходцы</a:t>
            </a:r>
            <a:r>
              <a:rPr lang="en-US" altLang="zh-CN" sz="2800" dirty="0" smtClean="0"/>
              <a:t> </a:t>
            </a:r>
            <a:r>
              <a:rPr lang="ru-RU" altLang="zh-CN" sz="2800" dirty="0" smtClean="0"/>
              <a:t>на азиатском</a:t>
            </a:r>
            <a:r>
              <a:rPr lang="en-US" altLang="zh-CN" sz="2800" dirty="0" smtClean="0"/>
              <a:t> </a:t>
            </a:r>
            <a:r>
              <a:rPr lang="ru-RU" altLang="zh-CN" sz="2800" dirty="0" smtClean="0"/>
              <a:t>рынке по разработке </a:t>
            </a:r>
            <a:r>
              <a:rPr lang="en-US" altLang="zh-CN" sz="2800" dirty="0" smtClean="0"/>
              <a:t>PDA </a:t>
            </a:r>
            <a:r>
              <a:rPr lang="ru-RU" altLang="zh-CN" sz="2800" dirty="0" smtClean="0"/>
              <a:t>терминалов под управлением  ОС </a:t>
            </a:r>
            <a:r>
              <a:rPr lang="en-US" altLang="zh-CN" sz="2800" dirty="0" smtClean="0"/>
              <a:t>Android</a:t>
            </a:r>
            <a:endParaRPr lang="zh-CN" altLang="zh-CN" sz="2800" dirty="0"/>
          </a:p>
          <a:p>
            <a:pPr algn="ctr"/>
            <a:endParaRPr lang="en-US" altLang="zh-CN" sz="2800" b="1" dirty="0"/>
          </a:p>
        </p:txBody>
      </p:sp>
      <p:sp>
        <p:nvSpPr>
          <p:cNvPr id="9" name="文本框 24"/>
          <p:cNvSpPr/>
          <p:nvPr/>
        </p:nvSpPr>
        <p:spPr>
          <a:xfrm>
            <a:off x="0" y="4049339"/>
            <a:ext cx="990600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altLang="zh-CN" b="1" i="1" spc="3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endParaRPr lang="ru-RU" altLang="zh-CN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endParaRPr lang="ru-RU" altLang="zh-CN" b="1" i="1" spc="3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ru-RU" altLang="zh-CN" b="1" i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Неизменно </a:t>
            </a:r>
            <a:r>
              <a:rPr lang="ru-RU" altLang="zh-CN" b="1" i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в</a:t>
            </a:r>
            <a:r>
              <a:rPr lang="ru-RU" altLang="zh-CN" b="1" i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ысокое качество по доступной цене</a:t>
            </a:r>
            <a:endParaRPr lang="zh-CN" altLang="zh-CN" b="1" i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5" descr="C:\Users\noteuser\Desktop\разное\g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952" y="541244"/>
            <a:ext cx="2810115" cy="15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C:\Users\noteuser\Desktop\androi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13" y="3779804"/>
            <a:ext cx="74166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094995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60" y="0"/>
            <a:ext cx="2024140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16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930" y="-511929"/>
            <a:ext cx="6858000" cy="7881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2" y="2278743"/>
            <a:ext cx="2172716" cy="3741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97" y="1456894"/>
            <a:ext cx="5489563" cy="55717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16153" y="186282"/>
            <a:ext cx="39148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  <a:effectLst/>
              </a:rPr>
              <a:t>   GP-C5000</a:t>
            </a:r>
            <a:endParaRPr lang="ru-RU" sz="4400" b="1" dirty="0" smtClean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40520" y="1166842"/>
            <a:ext cx="1828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КОНФИГУРАЦИЯ</a:t>
            </a:r>
            <a:b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Процессор: </a:t>
            </a:r>
            <a:r>
              <a:rPr lang="en-US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Qualcomm MSM8625Q quad-core 1.2GHz;</a:t>
            </a:r>
            <a:br>
              <a:rPr lang="en-US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Память: </a:t>
            </a:r>
            <a:endParaRPr lang="ru-RU" altLang="zh-TW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4Гб 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FLASH/1</a:t>
            </a: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Гб 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RAM/MicroSD </a:t>
            </a: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до 32Гб;</a:t>
            </a:r>
            <a:b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Клавиатура: </a:t>
            </a:r>
            <a:endParaRPr lang="ru-RU" altLang="zh-TW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28 </a:t>
            </a: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функциональных кнопок;</a:t>
            </a:r>
            <a:b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Дисплей: </a:t>
            </a:r>
            <a:endParaRPr lang="ru-RU" altLang="zh-TW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3,7 </a:t>
            </a: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дюйма, </a:t>
            </a:r>
            <a:r>
              <a:rPr lang="en-US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IPS-</a:t>
            </a: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матрица;</a:t>
            </a:r>
            <a:b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Разрешение: </a:t>
            </a:r>
            <a:endParaRPr lang="ru-RU" altLang="zh-TW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480 </a:t>
            </a: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х 800 </a:t>
            </a:r>
            <a:r>
              <a:rPr lang="en-US" altLang="zh-TW" sz="1200" b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px</a:t>
            </a:r>
            <a:r>
              <a:rPr lang="en-US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, WVGA;</a:t>
            </a:r>
            <a:br>
              <a:rPr lang="en-US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Тачскрин</a:t>
            </a:r>
            <a:r>
              <a:rPr lang="ru-RU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: </a:t>
            </a:r>
            <a:endParaRPr lang="ru-RU" altLang="zh-TW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емкостный</a:t>
            </a: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, </a:t>
            </a:r>
            <a:r>
              <a:rPr lang="en-US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Gorilla Glass;</a:t>
            </a:r>
            <a:br>
              <a:rPr lang="en-US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Аккумулятор: </a:t>
            </a:r>
            <a:endParaRPr lang="ru-RU" altLang="zh-TW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Литий-полимер</a:t>
            </a: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, 3.7В, 3800мАч;</a:t>
            </a:r>
            <a:b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Операционная система: </a:t>
            </a:r>
            <a:endParaRPr lang="ru-RU" altLang="zh-TW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Android </a:t>
            </a:r>
            <a:r>
              <a:rPr lang="en-US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5.1;</a:t>
            </a:r>
            <a:endParaRPr lang="en-US" altLang="zh-TW" sz="1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pic>
        <p:nvPicPr>
          <p:cNvPr id="9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094995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60" y="0"/>
            <a:ext cx="2024140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930" y="-511929"/>
            <a:ext cx="6858000" cy="78818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15" y="1362517"/>
            <a:ext cx="4962196" cy="4671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" y="2042112"/>
            <a:ext cx="1760065" cy="39914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84914" y="153336"/>
            <a:ext cx="36249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  <a:effectLst/>
              </a:rPr>
              <a:t>GP-C6000</a:t>
            </a:r>
            <a:endParaRPr lang="ru-RU" sz="4400" b="1" dirty="0" smtClean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40520" y="1166842"/>
            <a:ext cx="1828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КОНФИГУРАЦИЯ</a:t>
            </a:r>
            <a:b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Процессор: 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Qualcomm MSM8625Q quad-core 1.2GHz</a:t>
            </a:r>
            <a:b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Память: </a:t>
            </a: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4Гб 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FLASH/1</a:t>
            </a: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Гб 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RAM/MicroSD </a:t>
            </a: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до 32Гб;</a:t>
            </a:r>
            <a:b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Дисплей: </a:t>
            </a: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4,5 дюйма, 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IPS-</a:t>
            </a: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матрица;</a:t>
            </a:r>
            <a:b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Разрешение: </a:t>
            </a:r>
          </a:p>
          <a:p>
            <a:pPr>
              <a:defRPr/>
            </a:pP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540</a:t>
            </a: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 х 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960</a:t>
            </a: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en-US" altLang="zh-TW" sz="12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px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, WVGA;</a:t>
            </a:r>
            <a:b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Тачскрин</a:t>
            </a:r>
            <a:r>
              <a:rPr lang="ru-RU" altLang="zh-TW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: </a:t>
            </a: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емкостный, 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Gorilla Glass;</a:t>
            </a:r>
            <a:b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Аккумулятор: </a:t>
            </a:r>
          </a:p>
          <a:p>
            <a:pPr>
              <a:defRPr/>
            </a:pP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Литий-полимер, 3.7В, </a:t>
            </a: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2500/4000</a:t>
            </a:r>
            <a:r>
              <a:rPr lang="ru-RU" altLang="zh-TW" sz="12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мАч</a:t>
            </a:r>
            <a: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;</a:t>
            </a:r>
            <a:br>
              <a:rPr lang="ru-RU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</a:br>
            <a:r>
              <a:rPr lang="ru-RU" altLang="zh-TW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Операционная система: </a:t>
            </a:r>
          </a:p>
          <a:p>
            <a:pPr>
              <a:defRPr/>
            </a:pPr>
            <a:r>
              <a:rPr lang="en-US" altLang="zh-TW" sz="1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Android 4.4;</a:t>
            </a:r>
            <a:endParaRPr lang="en-US" altLang="zh-TW" sz="1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3282950"/>
            <a:ext cx="29876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199926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60" y="0"/>
            <a:ext cx="2024140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4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958562"/>
            <a:ext cx="6858000" cy="990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7023" y="1525933"/>
            <a:ext cx="908789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200" b="1" dirty="0" smtClean="0"/>
              <a:t>Промышленный</a:t>
            </a:r>
            <a:r>
              <a:rPr lang="ru-RU" sz="2200" b="1" dirty="0" smtClean="0"/>
              <a:t> уровень защиты от пыли и воды </a:t>
            </a:r>
            <a:r>
              <a:rPr lang="en-US" sz="2200" b="1" dirty="0" smtClean="0"/>
              <a:t>IP65</a:t>
            </a:r>
            <a:r>
              <a:rPr lang="ru-RU" sz="2200" b="1" dirty="0" smtClean="0"/>
              <a:t>.</a:t>
            </a:r>
            <a:endParaRPr lang="en-US" sz="2200" b="1" dirty="0"/>
          </a:p>
          <a:p>
            <a:pPr marL="342900" indent="-342900">
              <a:buFontTx/>
              <a:buChar char="-"/>
            </a:pPr>
            <a:r>
              <a:rPr lang="ru-RU" sz="2200" b="1" dirty="0" smtClean="0"/>
              <a:t>Выдерживает </a:t>
            </a:r>
            <a:r>
              <a:rPr lang="ru-RU" sz="2200" b="1" dirty="0" smtClean="0"/>
              <a:t>многократные падения с высоты </a:t>
            </a:r>
            <a:r>
              <a:rPr lang="ru-RU" sz="2200" b="1" dirty="0" smtClean="0"/>
              <a:t>1,5м.</a:t>
            </a:r>
            <a:endParaRPr lang="en-US" sz="2200" b="1" dirty="0" smtClean="0"/>
          </a:p>
          <a:p>
            <a:pPr marL="342900" indent="-342900">
              <a:buFontTx/>
              <a:buChar char="-"/>
            </a:pPr>
            <a:r>
              <a:rPr lang="ru-RU" sz="2200" b="1" dirty="0" smtClean="0"/>
              <a:t>Поддержка функции </a:t>
            </a:r>
            <a:r>
              <a:rPr lang="en-US" sz="2200" b="1" dirty="0" smtClean="0"/>
              <a:t>Hot Swap 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/>
              <a:t>Уж</a:t>
            </a:r>
            <a:r>
              <a:rPr lang="ru-RU" sz="2200" b="1" dirty="0"/>
              <a:t>е</a:t>
            </a:r>
            <a:r>
              <a:rPr lang="ru-RU" sz="2200" b="1" dirty="0" smtClean="0"/>
              <a:t> на борту </a:t>
            </a:r>
            <a:r>
              <a:rPr lang="en-US" sz="2200" b="1" dirty="0" err="1" smtClean="0"/>
              <a:t>wi-fi</a:t>
            </a:r>
            <a:r>
              <a:rPr lang="ru-RU" sz="2200" b="1" dirty="0" smtClean="0"/>
              <a:t>, 3</a:t>
            </a:r>
            <a:r>
              <a:rPr lang="en-US" sz="2200" b="1" dirty="0" smtClean="0"/>
              <a:t>G, GPS/AGPS, NFC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/>
              <a:t>В терминалах установлены проверенные времени считывающи</a:t>
            </a:r>
            <a:r>
              <a:rPr lang="ru-RU" sz="2200" b="1" dirty="0"/>
              <a:t>е</a:t>
            </a:r>
            <a:r>
              <a:rPr lang="ru-RU" sz="2200" b="1" dirty="0" smtClean="0"/>
              <a:t> модули от </a:t>
            </a:r>
            <a:r>
              <a:rPr lang="en-US" sz="2200" b="1" dirty="0"/>
              <a:t>Zebra 1D Motorola SE955 / 2D Motorola SE4500 </a:t>
            </a:r>
            <a:endParaRPr lang="ru-RU" sz="2200" b="1" dirty="0" smtClean="0"/>
          </a:p>
          <a:p>
            <a:pPr marL="342900" indent="-342900">
              <a:buFontTx/>
              <a:buChar char="-"/>
            </a:pPr>
            <a:r>
              <a:rPr lang="ru-RU" sz="2200" b="1" dirty="0" smtClean="0"/>
              <a:t>Поддержка </a:t>
            </a:r>
            <a:r>
              <a:rPr lang="en-US" sz="2200" b="1" dirty="0" smtClean="0"/>
              <a:t>Google Mobile Services</a:t>
            </a:r>
            <a:endParaRPr lang="ru-RU" sz="2200" b="1" dirty="0" smtClean="0"/>
          </a:p>
          <a:p>
            <a:pPr marL="342900" indent="-342900">
              <a:buFontTx/>
              <a:buChar char="-"/>
            </a:pPr>
            <a:r>
              <a:rPr lang="ru-RU" sz="2200" b="1" dirty="0" err="1" smtClean="0"/>
              <a:t>Сверхпривлекательная</a:t>
            </a:r>
            <a:r>
              <a:rPr lang="ru-RU" sz="2200" b="1" dirty="0" smtClean="0"/>
              <a:t> цена</a:t>
            </a:r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</p:txBody>
      </p:sp>
      <p:pic>
        <p:nvPicPr>
          <p:cNvPr id="6146" name="Picture 2" descr="C:\Users\noteuser\Desktop\разное\gm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16" y="4356463"/>
            <a:ext cx="2066975" cy="20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5142" y="-238549"/>
            <a:ext cx="94197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>
                    <a:lumMod val="95000"/>
                  </a:schemeClr>
                </a:solidFill>
              </a:rPr>
              <a:t>Особенности и преимущества</a:t>
            </a:r>
            <a:endParaRPr lang="ru-RU" sz="4400" b="1" dirty="0" smtClean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pic>
        <p:nvPicPr>
          <p:cNvPr id="6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-193945"/>
            <a:ext cx="2065015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03" y="-238549"/>
            <a:ext cx="1887097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6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-2" y="1462434"/>
            <a:ext cx="990600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3472008"/>
            <a:ext cx="56877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Что нового?</a:t>
            </a: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74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2" y="1462434"/>
            <a:ext cx="990600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2513309"/>
            <a:ext cx="568778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Эксклюзивные бюджетные модели принтеров этикеток</a:t>
            </a:r>
            <a:endParaRPr lang="en-US" altLang="zh-TW" sz="44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17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9587" y="1724071"/>
            <a:ext cx="83195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12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sz="16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Компания 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GAINSCH</a:t>
            </a:r>
            <a:r>
              <a:rPr lang="en-US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A/</a:t>
            </a:r>
            <a:r>
              <a:rPr lang="en-US" altLang="zh-TW" sz="16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Gprinter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sz="16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создана в 1999 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году. </a:t>
            </a:r>
            <a:r>
              <a:rPr lang="ru-RU" altLang="zh-TW" sz="16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П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рофессионально занимается </a:t>
            </a:r>
            <a:r>
              <a:rPr lang="ru-RU" altLang="zh-TW" sz="16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исследованиями в области разработки, производства, продаж и обслуживания чековых принтеров и  принтеров этикеток. 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Принтеры </a:t>
            </a:r>
            <a:r>
              <a:rPr lang="ru-RU" altLang="zh-TW" sz="16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экспортируется в страны Европы, США , Канаду, Южная Америку, Африку, 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Азию.</a:t>
            </a:r>
            <a:endParaRPr lang="ru-RU" altLang="zh-TW" sz="16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ru-RU" altLang="zh-TW" sz="16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ru-RU" altLang="zh-TW" sz="16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Передовые технологии в производстве и разработке позволили компании “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GAINSCHA</a:t>
            </a:r>
            <a:r>
              <a:rPr lang="en-US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/</a:t>
            </a:r>
            <a:r>
              <a:rPr lang="en-US" altLang="zh-TW" sz="16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Gprineter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” </a:t>
            </a:r>
            <a:r>
              <a:rPr lang="ru-RU" altLang="zh-TW" sz="16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стать крупнейшим OEM 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производителем</a:t>
            </a:r>
            <a:r>
              <a:rPr lang="ru-RU" altLang="zh-TW" sz="16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sz="1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в Китае.</a:t>
            </a:r>
            <a:endParaRPr lang="ru-RU" altLang="zh-TW" sz="16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1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6029363"/>
            <a:ext cx="17335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0145" y="4217061"/>
            <a:ext cx="6810375" cy="15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717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6029363"/>
            <a:ext cx="17335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57158" y="985311"/>
            <a:ext cx="85011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3000" b="1" dirty="0" smtClean="0">
              <a:solidFill>
                <a:prstClr val="black"/>
              </a:solidFill>
              <a:latin typeface="Georgia Pro" pitchFamily="18" charset="0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000" b="1" dirty="0" smtClean="0">
                <a:solidFill>
                  <a:prstClr val="black"/>
                </a:solidFill>
                <a:latin typeface="Georgia Pro" pitchFamily="18" charset="0"/>
                <a:ea typeface="+mn-ea"/>
                <a:cs typeface="+mn-cs"/>
              </a:rPr>
              <a:t>Термопринтер </a:t>
            </a:r>
            <a:r>
              <a:rPr lang="ru-RU" sz="3000" b="1" dirty="0" smtClean="0">
                <a:solidFill>
                  <a:prstClr val="black"/>
                </a:solidFill>
                <a:latin typeface="Georgia Pro" pitchFamily="18" charset="0"/>
                <a:ea typeface="+mn-ea"/>
                <a:cs typeface="+mn-cs"/>
              </a:rPr>
              <a:t>настольного класса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black"/>
                </a:solidFill>
                <a:latin typeface="Lucida Sans" panose="020B0602030504020204" pitchFamily="34" charset="0"/>
                <a:ea typeface="+mn-ea"/>
                <a:cs typeface="+mn-cs"/>
              </a:rPr>
              <a:t>GP-58T</a:t>
            </a:r>
            <a:endParaRPr lang="en-US" sz="3000" b="1" dirty="0">
              <a:solidFill>
                <a:prstClr val="black"/>
              </a:solidFill>
              <a:latin typeface="Lucida Sans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6555" y="4616136"/>
            <a:ext cx="2500298" cy="195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90297" y="2751543"/>
            <a:ext cx="5432513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Способ печати: прямая термопечать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Разрешение: 203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dpi (8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 точек/мм)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Высокая скорость печати: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5IPS/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127 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мм/сек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Ширина печати : до 56мм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Интерфейсы: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RS232+USB</a:t>
            </a:r>
            <a:endParaRPr lang="ru-RU" sz="1800" b="1" dirty="0" smtClean="0">
              <a:solidFill>
                <a:srgbClr val="0F6FC6">
                  <a:lumMod val="75000"/>
                </a:srgbClr>
              </a:solidFill>
              <a:latin typeface="Georgia Pro" pitchFamily="18" charset="0"/>
              <a:ea typeface="+mn-ea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Встроенная память: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2MB Flash, 2MB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SDRAM</a:t>
            </a:r>
            <a:endParaRPr lang="ru-RU" sz="1800" b="1" dirty="0" smtClean="0">
              <a:solidFill>
                <a:srgbClr val="0F6FC6">
                  <a:lumMod val="75000"/>
                </a:srgbClr>
              </a:solidFill>
              <a:latin typeface="Georgia Pro" pitchFamily="18" charset="0"/>
              <a:ea typeface="+mn-ea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lang="ru-RU" sz="1800" b="1" dirty="0" smtClean="0">
              <a:solidFill>
                <a:srgbClr val="0F6FC6">
                  <a:lumMod val="75000"/>
                </a:srgbClr>
              </a:solidFill>
              <a:latin typeface="Georgia Pro" pitchFamily="18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b="1" dirty="0">
              <a:solidFill>
                <a:prstClr val="black"/>
              </a:solidFill>
              <a:latin typeface="Georgia Pro" pitchFamily="18" charset="0"/>
              <a:ea typeface="+mn-ea"/>
              <a:cs typeface="+mn-cs"/>
            </a:endParaRPr>
          </a:p>
        </p:txBody>
      </p:sp>
      <p:pic>
        <p:nvPicPr>
          <p:cNvPr id="15" name="Picture 4" descr="https://scancode.ru/upload/iblock/def/gp_58t-with-labe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4621" y="1293625"/>
            <a:ext cx="1933575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7363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6029363"/>
            <a:ext cx="17335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85720" y="2354704"/>
            <a:ext cx="8501122" cy="2950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Способ печати: 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прямая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/</a:t>
            </a:r>
            <a:r>
              <a:rPr lang="ru-RU" sz="1800" b="1" dirty="0" err="1">
                <a:solidFill>
                  <a:srgbClr val="0F6FC6">
                    <a:lumMod val="75000"/>
                  </a:srgbClr>
                </a:solidFill>
                <a:latin typeface="Georgia Pro" pitchFamily="18" charset="0"/>
              </a:rPr>
              <a:t>термотрасферная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 печать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Разрешение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: 203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dpi (8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 точек/мм)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Высокая скорость печати: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5 IPS/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127 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мм/сек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Ширина печати : до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108 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мм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Интерфейсы: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USB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+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RS23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2+ </a:t>
            </a:r>
            <a:r>
              <a:rPr lang="en-US" sz="1800" b="1" dirty="0" err="1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Ethernet+LPT</a:t>
            </a:r>
            <a:endParaRPr lang="ru-RU" sz="1800" b="1" dirty="0" smtClean="0">
              <a:solidFill>
                <a:srgbClr val="0F6FC6">
                  <a:lumMod val="75000"/>
                </a:srgbClr>
              </a:solidFill>
              <a:latin typeface="Georgia Pro" pitchFamily="18" charset="0"/>
              <a:ea typeface="+mn-ea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 Pro" pitchFamily="18" charset="0"/>
                <a:ea typeface="+mn-ea"/>
                <a:cs typeface="+mn-cs"/>
              </a:rPr>
              <a:t>Встроенная память: </a:t>
            </a:r>
            <a:r>
              <a:rPr lang="en-US" sz="1800" b="1" dirty="0" smtClean="0">
                <a:solidFill>
                  <a:srgbClr val="0F6FC6">
                    <a:lumMod val="75000"/>
                  </a:srgbClr>
                </a:solidFill>
                <a:latin typeface="Lucida Sans" panose="020B0602030504020204" pitchFamily="34" charset="0"/>
                <a:ea typeface="+mn-ea"/>
                <a:cs typeface="+mn-cs"/>
              </a:rPr>
              <a:t>2MB Flash, 2MB SDRAM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" pitchFamily="18" charset="0"/>
                <a:ea typeface="+mn-ea"/>
                <a:cs typeface="+mn-cs"/>
              </a:rPr>
              <a:t>Поддержка </a:t>
            </a:r>
            <a:r>
              <a:rPr lang="ru-RU" sz="1800" b="1" dirty="0" err="1" smtClean="0">
                <a:solidFill>
                  <a:srgbClr val="0F6FC6">
                    <a:lumMod val="75000"/>
                  </a:srgbClr>
                </a:solidFill>
                <a:latin typeface="Georgia" pitchFamily="18" charset="0"/>
                <a:ea typeface="+mn-ea"/>
                <a:cs typeface="+mn-cs"/>
              </a:rPr>
              <a:t>риббона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" pitchFamily="18" charset="0"/>
                <a:ea typeface="+mn-ea"/>
                <a:cs typeface="+mn-cs"/>
              </a:rPr>
              <a:t> до 300 метров с втулкой 1 </a:t>
            </a:r>
            <a:r>
              <a:rPr lang="ru-RU" sz="1800" b="1" dirty="0" smtClean="0">
                <a:solidFill>
                  <a:srgbClr val="0F6FC6">
                    <a:lumMod val="75000"/>
                  </a:srgbClr>
                </a:solidFill>
                <a:latin typeface="Georgia" pitchFamily="18" charset="0"/>
                <a:ea typeface="+mn-ea"/>
                <a:cs typeface="+mn-cs"/>
              </a:rPr>
              <a:t>дюйм</a:t>
            </a:r>
            <a:endParaRPr lang="ru-RU" sz="1800" b="1" dirty="0" smtClean="0">
              <a:solidFill>
                <a:srgbClr val="0F6FC6">
                  <a:lumMod val="75000"/>
                </a:srgbClr>
              </a:solidFill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0145" y="1555103"/>
            <a:ext cx="7041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 Pro" pitchFamily="18" charset="0"/>
              </a:rPr>
              <a:t>Настольный </a:t>
            </a:r>
            <a:r>
              <a:rPr lang="ru-RU" b="1" dirty="0" err="1">
                <a:latin typeface="Georgia Pro" pitchFamily="18" charset="0"/>
              </a:rPr>
              <a:t>термотрансферный</a:t>
            </a:r>
            <a:r>
              <a:rPr lang="ru-RU" b="1" dirty="0">
                <a:latin typeface="Georgia Pro" pitchFamily="18" charset="0"/>
              </a:rPr>
              <a:t> принтер </a:t>
            </a:r>
            <a:r>
              <a:rPr lang="en-US" b="1" dirty="0">
                <a:latin typeface="Lucida Sans" panose="020B0602030504020204" pitchFamily="34" charset="0"/>
              </a:rPr>
              <a:t>GP-</a:t>
            </a:r>
            <a:r>
              <a:rPr lang="ru-RU" b="1" dirty="0" smtClean="0">
                <a:latin typeface="Georgia Pro" pitchFamily="18" charset="0"/>
              </a:rPr>
              <a:t>1125</a:t>
            </a:r>
            <a:endParaRPr lang="en-US" b="1" dirty="0">
              <a:latin typeface="Lucida Sans" panose="020B0602030504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7222" y="4668436"/>
            <a:ext cx="2071670" cy="187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rasina\Desktop\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8358" y="2285992"/>
            <a:ext cx="228598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rasina\Desktop\p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5524" y="5247779"/>
            <a:ext cx="2287334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7363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8839" y="1492643"/>
            <a:ext cx="6385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28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sz="28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Преимущества </a:t>
            </a:r>
            <a:endParaRPr lang="en-US" altLang="zh-TW" sz="28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6029363"/>
            <a:ext cx="17335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47650" y="2774484"/>
            <a:ext cx="94107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В механизме принтеров используются японские печатающие головки </a:t>
            </a:r>
            <a:r>
              <a:rPr lang="en-US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ROHM</a:t>
            </a: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. Ресурс головки 50 км.</a:t>
            </a:r>
            <a:endParaRPr lang="en-US" altLang="zh-TW" sz="2300" b="1" dirty="0" smtClean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Держатель больших рулонов  поставляется в комплекте с принтером</a:t>
            </a:r>
          </a:p>
          <a:p>
            <a:pPr>
              <a:defRPr/>
            </a:pP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-   Встроенный </a:t>
            </a:r>
            <a:r>
              <a:rPr lang="en-US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Bluetooth </a:t>
            </a: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(опция)</a:t>
            </a:r>
          </a:p>
          <a:p>
            <a:pPr>
              <a:defRPr/>
            </a:pPr>
            <a:r>
              <a:rPr lang="ru-RU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-   Мобильная печать через приложения </a:t>
            </a:r>
            <a:r>
              <a:rPr lang="en-US" altLang="zh-TW" sz="23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Android</a:t>
            </a:r>
            <a:endParaRPr lang="en-US" altLang="zh-TW" sz="2300" b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>
              <a:defRPr/>
            </a:pPr>
            <a:endParaRPr lang="en-US" altLang="zh-TW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63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2" y="1462434"/>
            <a:ext cx="990600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2695416"/>
            <a:ext cx="568778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В заключении еще раз о 2</a:t>
            </a:r>
            <a:r>
              <a:rPr lang="en-US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D </a:t>
            </a: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сканерах штрих кода</a:t>
            </a:r>
            <a:endParaRPr lang="en-US" altLang="zh-TW" sz="44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17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8" y="1462434"/>
            <a:ext cx="9902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en-US" altLang="zh-TW" sz="36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Yuojie</a:t>
            </a:r>
            <a:r>
              <a:rPr lang="en-US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by Honeywell 4600 – </a:t>
            </a:r>
            <a:r>
              <a:rPr lang="ru-RU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лучший выбор среди бюджетных 2</a:t>
            </a:r>
            <a:r>
              <a:rPr lang="en-US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D </a:t>
            </a:r>
            <a:r>
              <a:rPr lang="ru-RU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сканеров</a:t>
            </a:r>
            <a:endParaRPr lang="en-US" altLang="zh-TW" sz="36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pic>
        <p:nvPicPr>
          <p:cNvPr id="7170" name="Picture 2" descr="C:\Users\noteuser\Desktop\разное\y4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89" y="3080823"/>
            <a:ext cx="4396598" cy="320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5803" y="4028250"/>
            <a:ext cx="49511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ru-RU" altLang="zh-TW" sz="20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Выбор более чем 35000 клиентов</a:t>
            </a:r>
            <a:endParaRPr lang="ru-RU" altLang="zh-TW" sz="2000" b="1" dirty="0" smtClean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  <a:defRPr/>
            </a:pPr>
            <a:endParaRPr lang="ru-RU" altLang="zh-TW" sz="2000" b="1" dirty="0" smtClean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ru-RU" altLang="zh-TW" sz="20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Хорошее сочетание цены и качества исполнения в нижнем ценовом сегменте</a:t>
            </a:r>
            <a:endParaRPr lang="ru-RU" altLang="zh-TW" sz="2000" b="1" dirty="0" smtClean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08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127375" y="3374938"/>
            <a:ext cx="3836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altLang="zh-TW" sz="5400" b="1" spc="150" dirty="0" smtClean="0">
                <a:ln w="11430"/>
                <a:solidFill>
                  <a:srgbClr val="FFC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 Спасибо!</a:t>
            </a:r>
            <a:endParaRPr lang="zh-TW" altLang="en-US" sz="5400" b="1" spc="150" dirty="0">
              <a:ln w="11430"/>
              <a:solidFill>
                <a:srgbClr val="FFC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6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oteuser\Desktop\разное\глор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4706651"/>
            <a:ext cx="13589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noteuser\Desktop\разное\мария-р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69" y="4693443"/>
            <a:ext cx="19764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Users\noteuser\Desktop\разное\летуаль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" y="5436394"/>
            <a:ext cx="12223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noteuser\Desktop\разное\эль-де-боте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8" y="3903376"/>
            <a:ext cx="12223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noteuser\Desktop\разное\зенден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24820"/>
            <a:ext cx="145573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C:\Users\noteuser\Desktop\разное\семь дней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544773"/>
            <a:ext cx="142875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:\Users\noteuser\Desktop\разное\камаз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3173178"/>
            <a:ext cx="9112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C:\Users\noteuser\Desktop\разное\гринфилдс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44" y="5813685"/>
            <a:ext cx="1343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C:\Users\noteuser\Desktop\разное\петрович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235" y="1754994"/>
            <a:ext cx="14747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C:\Users\noteuser\Desktop\разное\леомакс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5" y="2900641"/>
            <a:ext cx="11366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C:\Users\noteuser\Desktop\разное\САМСОН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69" y="1567669"/>
            <a:ext cx="19319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 descr="C:\Users\noteuser\Desktop\разное\агрокомбинат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19" y="1675553"/>
            <a:ext cx="12065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 descr="C:\Users\noteuser\Desktop\разное\авангард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81" y="5651500"/>
            <a:ext cx="14430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C:\Users\noteuser\Desktop\разное\сегежа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40" y="2580494"/>
            <a:ext cx="20542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8" descr="C:\Users\noteuser\Desktop\разное\нижфарм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69" y="2622008"/>
            <a:ext cx="25844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9" descr="C:\Users\noteuser\Desktop\разное\симпл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914867"/>
            <a:ext cx="152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768839" y="411215"/>
            <a:ext cx="6385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28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sz="28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Нас выбирают </a:t>
            </a:r>
            <a:endParaRPr lang="en-US" altLang="zh-TW" sz="28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2" y="1462434"/>
            <a:ext cx="9906001" cy="54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1543813"/>
            <a:ext cx="568778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sz="3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Всем знакомая легендарная серия</a:t>
            </a:r>
            <a:r>
              <a:rPr lang="en-US" altLang="zh-TW" sz="3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sz="3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терминалов </a:t>
            </a:r>
            <a:r>
              <a:rPr lang="en-US" altLang="zh-TW" sz="32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CipherLAB</a:t>
            </a:r>
            <a:r>
              <a:rPr lang="en-US" altLang="zh-TW" sz="3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8000/8001/8300</a:t>
            </a:r>
            <a:endParaRPr lang="en-US" altLang="zh-TW" sz="32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sp>
        <p:nvSpPr>
          <p:cNvPr id="7" name="矩形 48"/>
          <p:cNvSpPr/>
          <p:nvPr/>
        </p:nvSpPr>
        <p:spPr bwMode="auto">
          <a:xfrm>
            <a:off x="1052173" y="3549973"/>
            <a:ext cx="7440612" cy="1219881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2363818" y="4809637"/>
            <a:ext cx="4953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    </a:t>
            </a:r>
            <a:r>
              <a:rPr lang="ru-RU" altLang="zh-TW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МОРАЛЬНО УСТАРЕЛА</a:t>
            </a:r>
            <a:r>
              <a:rPr lang="en-US" altLang="zh-TW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…</a:t>
            </a:r>
            <a:endParaRPr lang="ru-RU" dirty="0"/>
          </a:p>
        </p:txBody>
      </p:sp>
      <p:pic>
        <p:nvPicPr>
          <p:cNvPr id="16" name="Picture 15" descr="http://www.kst.net.cn/imageRepository/d37da0e6-e965-4968-a994-d8f48cb166bb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7216" r="28828" b="12398"/>
          <a:stretch>
            <a:fillRect/>
          </a:stretch>
        </p:blipFill>
        <p:spPr bwMode="auto">
          <a:xfrm>
            <a:off x="3419370" y="3534581"/>
            <a:ext cx="673658" cy="124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8092" y="3568571"/>
            <a:ext cx="529812" cy="12118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pic>
      <p:pic>
        <p:nvPicPr>
          <p:cNvPr id="18" name="Picture 17" descr="http://www.postechdirectonline.co.za/image/cache/data/e85zedkn85-500x500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5" r="25400"/>
          <a:stretch>
            <a:fillRect/>
          </a:stretch>
        </p:blipFill>
        <p:spPr bwMode="auto">
          <a:xfrm>
            <a:off x="5884035" y="3588771"/>
            <a:ext cx="5953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76" y="5418590"/>
            <a:ext cx="1259503" cy="127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774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3" y="1462434"/>
            <a:ext cx="990600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1472707"/>
            <a:ext cx="56877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Что делать?</a:t>
            </a:r>
            <a:endParaRPr lang="en-US" altLang="zh-TW" sz="44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671" y="3483543"/>
            <a:ext cx="9410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altLang="zh-TW" sz="3600" b="1" dirty="0" smtClean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ru-RU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Разработана специальная утилита для легкого перехода </a:t>
            </a:r>
            <a:r>
              <a:rPr lang="ru-RU" altLang="zh-TW" sz="36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с ТСД </a:t>
            </a:r>
            <a:r>
              <a:rPr lang="en-US" altLang="zh-TW" sz="36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CipherLAB</a:t>
            </a:r>
            <a:r>
              <a:rPr lang="en-US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8ХХХ серии на модели с ОС </a:t>
            </a:r>
            <a:r>
              <a:rPr lang="ru-RU" altLang="zh-TW" sz="3600" b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Windows</a:t>
            </a:r>
            <a:r>
              <a:rPr lang="ru-RU" altLang="zh-TW" sz="36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en-US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Mobile/Windows </a:t>
            </a:r>
            <a:r>
              <a:rPr lang="ru-RU" altLang="zh-TW" sz="36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CE </a:t>
            </a:r>
            <a:r>
              <a:rPr lang="ru-RU" altLang="zh-TW" sz="36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и </a:t>
            </a:r>
            <a:r>
              <a:rPr lang="ru-RU" altLang="zh-TW" sz="3600" b="1" dirty="0" err="1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  <a:cs typeface="Tahoma" pitchFamily="34" charset="0"/>
              </a:rPr>
              <a:t>Android</a:t>
            </a:r>
            <a:endParaRPr lang="en-US" altLang="zh-TW" sz="36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pic>
        <p:nvPicPr>
          <p:cNvPr id="4098" name="Picture 2" descr="C:\Users\noteuser\Desktop\разное\s1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335" y="2409373"/>
            <a:ext cx="1393372" cy="13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032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2" y="1462434"/>
            <a:ext cx="990600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2695416"/>
            <a:ext cx="56877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455418" y="1503641"/>
            <a:ext cx="6995160" cy="1143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grpSp>
        <p:nvGrpSpPr>
          <p:cNvPr id="9" name="Группа 8"/>
          <p:cNvGrpSpPr/>
          <p:nvPr/>
        </p:nvGrpSpPr>
        <p:grpSpPr>
          <a:xfrm>
            <a:off x="3018972" y="1825654"/>
            <a:ext cx="3266137" cy="457200"/>
            <a:chOff x="2582441" y="342899"/>
            <a:chExt cx="2946822" cy="457200"/>
          </a:xfrm>
          <a:scene3d>
            <a:camera prst="orthographicFront"/>
            <a:lightRig rig="chilly" dir="t"/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700337" y="342899"/>
              <a:ext cx="2828925" cy="457200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5"/>
            <p:cNvSpPr/>
            <p:nvPr/>
          </p:nvSpPr>
          <p:spPr>
            <a:xfrm>
              <a:off x="2582441" y="387537"/>
              <a:ext cx="2946822" cy="4125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/>
                <a:t>Переход в </a:t>
              </a:r>
              <a:r>
                <a:rPr lang="ru-RU" kern="1200" dirty="0" smtClean="0"/>
                <a:t>ТРИ </a:t>
              </a:r>
              <a:r>
                <a:rPr lang="ru-RU" kern="1200" dirty="0" smtClean="0"/>
                <a:t>этапа:</a:t>
              </a:r>
              <a:endParaRPr lang="ru-RU" kern="1200" dirty="0"/>
            </a:p>
          </p:txBody>
        </p: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79823750"/>
              </p:ext>
            </p:extLst>
          </p:nvPr>
        </p:nvGraphicFramePr>
        <p:xfrm>
          <a:off x="110671" y="3080136"/>
          <a:ext cx="9410700" cy="326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60032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1" y="1462434"/>
            <a:ext cx="990600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2695416"/>
            <a:ext cx="56877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4370924" y="1810720"/>
            <a:ext cx="925168" cy="11430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grpSp>
        <p:nvGrpSpPr>
          <p:cNvPr id="9" name="Группа 8"/>
          <p:cNvGrpSpPr/>
          <p:nvPr/>
        </p:nvGrpSpPr>
        <p:grpSpPr>
          <a:xfrm>
            <a:off x="3033505" y="1462434"/>
            <a:ext cx="3367738" cy="457200"/>
            <a:chOff x="2490774" y="342899"/>
            <a:chExt cx="3038490" cy="457200"/>
          </a:xfrm>
          <a:scene3d>
            <a:camera prst="orthographicFront"/>
            <a:lightRig rig="chilly" dir="t"/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700337" y="342899"/>
              <a:ext cx="2828925" cy="457200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5"/>
            <p:cNvSpPr/>
            <p:nvPr/>
          </p:nvSpPr>
          <p:spPr>
            <a:xfrm>
              <a:off x="2490774" y="387537"/>
              <a:ext cx="3038490" cy="4125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   </a:t>
              </a:r>
              <a:r>
                <a:rPr lang="ru-RU" sz="2100" kern="1200" dirty="0" smtClean="0"/>
                <a:t>Преимущества перехода</a:t>
              </a:r>
              <a:endParaRPr lang="ru-RU" sz="2100" kern="1200" dirty="0"/>
            </a:p>
          </p:txBody>
        </p:sp>
      </p:grp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905848203"/>
              </p:ext>
            </p:extLst>
          </p:nvPr>
        </p:nvGraphicFramePr>
        <p:xfrm>
          <a:off x="1978377" y="2859322"/>
          <a:ext cx="5710261" cy="39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60032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19959" y="1463040"/>
            <a:ext cx="9906001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857" y="1501736"/>
            <a:ext cx="87230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</a:t>
            </a:r>
            <a:r>
              <a:rPr lang="ru-RU" altLang="zh-TW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Какие терминалы будут поддерживаться?</a:t>
            </a:r>
            <a:endParaRPr lang="en-US" altLang="zh-TW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sp>
        <p:nvSpPr>
          <p:cNvPr id="7" name="矩形 28"/>
          <p:cNvSpPr/>
          <p:nvPr/>
        </p:nvSpPr>
        <p:spPr bwMode="auto">
          <a:xfrm>
            <a:off x="816060" y="2991643"/>
            <a:ext cx="7440612" cy="1163638"/>
          </a:xfrm>
          <a:prstGeom prst="rect">
            <a:avLst/>
          </a:prstGeom>
          <a:solidFill>
            <a:schemeClr val="accent3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0903" y="2897754"/>
            <a:ext cx="592138" cy="1235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pic>
      <p:grpSp>
        <p:nvGrpSpPr>
          <p:cNvPr id="13" name="群組 15"/>
          <p:cNvGrpSpPr>
            <a:grpSpLocks/>
          </p:cNvGrpSpPr>
          <p:nvPr/>
        </p:nvGrpSpPr>
        <p:grpSpPr bwMode="auto">
          <a:xfrm>
            <a:off x="2487697" y="2914424"/>
            <a:ext cx="568325" cy="1270000"/>
            <a:chOff x="6000760" y="1142984"/>
            <a:chExt cx="2286016" cy="5115119"/>
          </a:xfrm>
        </p:grpSpPr>
        <p:sp>
          <p:nvSpPr>
            <p:cNvPr id="14" name="矩形 37"/>
            <p:cNvSpPr/>
            <p:nvPr/>
          </p:nvSpPr>
          <p:spPr>
            <a:xfrm>
              <a:off x="6358349" y="1712039"/>
              <a:ext cx="1570838" cy="214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60" y="1142984"/>
              <a:ext cx="2286016" cy="5115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群組 4"/>
          <p:cNvGrpSpPr>
            <a:grpSpLocks/>
          </p:cNvGrpSpPr>
          <p:nvPr/>
        </p:nvGrpSpPr>
        <p:grpSpPr bwMode="auto">
          <a:xfrm>
            <a:off x="598714" y="4594494"/>
            <a:ext cx="7657958" cy="1698356"/>
            <a:chOff x="762796" y="4700518"/>
            <a:chExt cx="7657958" cy="1698427"/>
          </a:xfrm>
        </p:grpSpPr>
        <p:sp>
          <p:nvSpPr>
            <p:cNvPr id="17" name="矩形 77"/>
            <p:cNvSpPr/>
            <p:nvPr/>
          </p:nvSpPr>
          <p:spPr bwMode="auto">
            <a:xfrm>
              <a:off x="980142" y="5238434"/>
              <a:ext cx="7440612" cy="1160511"/>
            </a:xfrm>
            <a:prstGeom prst="rect">
              <a:avLst/>
            </a:prstGeom>
            <a:solidFill>
              <a:schemeClr val="accent4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文字方塊 99"/>
            <p:cNvSpPr txBox="1">
              <a:spLocks noChangeArrowheads="1"/>
            </p:cNvSpPr>
            <p:nvPr/>
          </p:nvSpPr>
          <p:spPr bwMode="auto">
            <a:xfrm>
              <a:off x="762796" y="4700518"/>
              <a:ext cx="1955800" cy="52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2800" b="1" i="1" dirty="0" smtClean="0">
                  <a:solidFill>
                    <a:schemeClr val="bg1"/>
                  </a:solidFill>
                  <a:latin typeface="Calibri" pitchFamily="34" charset="0"/>
                  <a:ea typeface="Microsoft JhengHei" pitchFamily="34" charset="-120"/>
                </a:rPr>
                <a:t>  </a:t>
              </a:r>
              <a:r>
                <a:rPr lang="en-US" altLang="zh-TW" sz="2800" b="1" i="1" dirty="0" smtClean="0">
                  <a:solidFill>
                    <a:srgbClr val="FF0000"/>
                  </a:solidFill>
                  <a:latin typeface="Calibri" pitchFamily="34" charset="0"/>
                  <a:ea typeface="Microsoft JhengHei" pitchFamily="34" charset="-120"/>
                </a:rPr>
                <a:t>Global </a:t>
              </a:r>
              <a:r>
                <a:rPr lang="en-US" altLang="zh-TW" sz="2800" b="1" i="1" dirty="0" err="1" smtClean="0">
                  <a:solidFill>
                    <a:srgbClr val="FF0000"/>
                  </a:solidFill>
                  <a:latin typeface="Calibri" pitchFamily="34" charset="0"/>
                  <a:ea typeface="Microsoft JhengHei" pitchFamily="34" charset="-120"/>
                </a:rPr>
                <a:t>Pos</a:t>
              </a:r>
              <a:endParaRPr lang="zh-TW" altLang="en-US" sz="2800" b="1" i="1" dirty="0">
                <a:solidFill>
                  <a:srgbClr val="FF0000"/>
                </a:solidFill>
                <a:latin typeface="Calibri" pitchFamily="34" charset="0"/>
                <a:ea typeface="Microsoft JhengHei" pitchFamily="34" charset="-120"/>
              </a:endParaRPr>
            </a:p>
          </p:txBody>
        </p:sp>
      </p:grpSp>
      <p:pic>
        <p:nvPicPr>
          <p:cNvPr id="22" name="圖片 5" descr="PHX_F_yellow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1" r="27303"/>
          <a:stretch>
            <a:fillRect/>
          </a:stretch>
        </p:blipFill>
        <p:spPr bwMode="auto">
          <a:xfrm>
            <a:off x="3377633" y="2850130"/>
            <a:ext cx="6858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6" descr="taurus-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12793" y="2837429"/>
            <a:ext cx="528638" cy="129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pic>
      <p:pic>
        <p:nvPicPr>
          <p:cNvPr id="24" name="圖片 4" descr="9200_Product_FA_20130521-72dpi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273" y="2900930"/>
            <a:ext cx="682625" cy="1296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42" y="2878471"/>
            <a:ext cx="855544" cy="138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D:\RS50\Sales Trainer\RS50+A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55" y="2863860"/>
            <a:ext cx="661392" cy="131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字方塊 99"/>
          <p:cNvSpPr txBox="1">
            <a:spLocks noChangeArrowheads="1"/>
          </p:cNvSpPr>
          <p:nvPr/>
        </p:nvSpPr>
        <p:spPr bwMode="auto">
          <a:xfrm>
            <a:off x="816060" y="2377055"/>
            <a:ext cx="195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2800" b="1" i="1" dirty="0" err="1" smtClean="0">
                <a:solidFill>
                  <a:srgbClr val="0070C0"/>
                </a:solidFill>
                <a:latin typeface="Calibri" pitchFamily="34" charset="0"/>
                <a:ea typeface="Microsoft JhengHei" pitchFamily="34" charset="-120"/>
              </a:rPr>
              <a:t>CipherLAB</a:t>
            </a:r>
            <a:endParaRPr lang="zh-TW" altLang="en-US" sz="2800" b="1" i="1" dirty="0">
              <a:solidFill>
                <a:srgbClr val="0070C0"/>
              </a:solidFill>
              <a:latin typeface="Calibri" pitchFamily="34" charset="0"/>
              <a:ea typeface="Microsoft JhengHei" pitchFamily="34" charset="-12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0532" y="4132829"/>
            <a:ext cx="7406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i="1" dirty="0" smtClean="0">
                <a:solidFill>
                  <a:schemeClr val="bg1"/>
                </a:solidFill>
                <a:latin typeface="Calibri" pitchFamily="34" charset="0"/>
                <a:ea typeface="Microsoft JhengHei" pitchFamily="34" charset="-120"/>
              </a:rPr>
              <a:t>         9200    </a:t>
            </a:r>
            <a:r>
              <a:rPr lang="ru-RU" altLang="zh-TW" b="1" i="1" dirty="0" smtClean="0">
                <a:solidFill>
                  <a:schemeClr val="bg1"/>
                </a:solidFill>
                <a:latin typeface="Calibri" pitchFamily="34" charset="0"/>
                <a:ea typeface="Microsoft JhengHei" pitchFamily="34" charset="-120"/>
              </a:rPr>
              <a:t>С</a:t>
            </a:r>
            <a:r>
              <a:rPr lang="en-US" altLang="zh-TW" b="1" i="1" dirty="0" smtClean="0">
                <a:solidFill>
                  <a:schemeClr val="bg1"/>
                </a:solidFill>
                <a:latin typeface="Calibri" pitchFamily="34" charset="0"/>
                <a:ea typeface="Microsoft JhengHei" pitchFamily="34" charset="-120"/>
              </a:rPr>
              <a:t>P50    CP55     CP60     9700    RS50   RS30/31</a:t>
            </a:r>
            <a:endParaRPr lang="zh-TW" altLang="en-US" b="1" i="1" dirty="0">
              <a:solidFill>
                <a:schemeClr val="bg1"/>
              </a:solidFill>
              <a:latin typeface="Calibri" pitchFamily="34" charset="0"/>
              <a:ea typeface="Microsoft JhengHei" pitchFamily="34" charset="-12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60" y="5169843"/>
            <a:ext cx="775943" cy="108555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30" y="5132388"/>
            <a:ext cx="690673" cy="127261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917293" y="6292850"/>
            <a:ext cx="7406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i="1" dirty="0" smtClean="0">
                <a:solidFill>
                  <a:schemeClr val="bg1"/>
                </a:solidFill>
                <a:latin typeface="Calibri" pitchFamily="34" charset="0"/>
                <a:ea typeface="Microsoft JhengHei" pitchFamily="34" charset="-120"/>
              </a:rPr>
              <a:t>                                   C5000         C6000</a:t>
            </a:r>
            <a:endParaRPr lang="zh-TW" altLang="en-US" b="1" i="1" dirty="0">
              <a:solidFill>
                <a:schemeClr val="bg1"/>
              </a:solidFill>
              <a:latin typeface="Calibri" pitchFamily="34" charset="0"/>
              <a:ea typeface="Microsoft JhengHe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0032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4384"/>
          <a:stretch>
            <a:fillRect/>
          </a:stretch>
        </p:blipFill>
        <p:spPr bwMode="auto">
          <a:xfrm>
            <a:off x="0" y="955723"/>
            <a:ext cx="9906000" cy="50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noteuser\Desktop\разное\pos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" y="30307"/>
            <a:ext cx="2533034" cy="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noteuser\Desktop\разное\s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8" y="0"/>
            <a:ext cx="2589182" cy="95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586" y="2695416"/>
            <a:ext cx="56877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zh-TW" sz="4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  <a:cs typeface="Tahoma" pitchFamily="34" charset="0"/>
              </a:rPr>
              <a:t> Новинки</a:t>
            </a:r>
            <a:endParaRPr lang="en-US" altLang="zh-TW" sz="44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altLang="zh-TW" sz="3200" b="1" i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  <a:cs typeface="Tahoma" pitchFamily="34" charset="0"/>
            </a:endParaRPr>
          </a:p>
        </p:txBody>
      </p:sp>
      <p:pic>
        <p:nvPicPr>
          <p:cNvPr id="7" name="Picture 10" descr="http://www.lewiswire.com/de/uploaded/CipherLab/CL-logo-web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17" y="3650624"/>
            <a:ext cx="2595362" cy="101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168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13201</TotalTime>
  <Words>1323</Words>
  <Application>Microsoft Office PowerPoint</Application>
  <PresentationFormat>Лист A4 (210x297 мм)</PresentationFormat>
  <Paragraphs>286</Paragraphs>
  <Slides>37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Heitzman</dc:creator>
  <cp:lastModifiedBy>noteuser</cp:lastModifiedBy>
  <cp:revision>951</cp:revision>
  <cp:lastPrinted>2008-05-19T18:36:23Z</cp:lastPrinted>
  <dcterms:created xsi:type="dcterms:W3CDTF">2008-07-14T15:53:53Z</dcterms:created>
  <dcterms:modified xsi:type="dcterms:W3CDTF">2017-12-08T05:11:24Z</dcterms:modified>
</cp:coreProperties>
</file>